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4"/>
  </p:sldMasterIdLst>
  <p:notesMasterIdLst>
    <p:notesMasterId r:id="rId35"/>
  </p:notesMasterIdLst>
  <p:sldIdLst>
    <p:sldId id="361" r:id="rId5"/>
    <p:sldId id="362" r:id="rId6"/>
    <p:sldId id="363" r:id="rId7"/>
    <p:sldId id="360" r:id="rId8"/>
    <p:sldId id="364" r:id="rId9"/>
    <p:sldId id="316" r:id="rId10"/>
    <p:sldId id="378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65" r:id="rId23"/>
    <p:sldId id="366" r:id="rId24"/>
    <p:sldId id="367" r:id="rId25"/>
    <p:sldId id="368" r:id="rId26"/>
    <p:sldId id="332" r:id="rId27"/>
    <p:sldId id="369" r:id="rId28"/>
    <p:sldId id="370" r:id="rId29"/>
    <p:sldId id="371" r:id="rId30"/>
    <p:sldId id="372" r:id="rId31"/>
    <p:sldId id="373" r:id="rId32"/>
    <p:sldId id="374" r:id="rId33"/>
    <p:sldId id="345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jalla One" panose="02000506040000020004" pitchFamily="2" charset="0"/>
      <p:regular r:id="rId40"/>
    </p:embeddedFont>
    <p:embeddedFont>
      <p:font typeface="Livvic" pitchFamily="2" charset="0"/>
      <p:regular r:id="rId41"/>
      <p:bold r:id="rId42"/>
      <p:italic r:id="rId43"/>
      <p:boldItalic r:id="rId44"/>
    </p:embeddedFont>
    <p:embeddedFont>
      <p:font typeface="Oswald Medium" panose="00000600000000000000" pitchFamily="2" charset="0"/>
      <p:regular r:id="rId45"/>
      <p:bold r:id="rId46"/>
    </p:embeddedFont>
    <p:embeddedFont>
      <p:font typeface="Oswald SemiBold" panose="00000700000000000000" pitchFamily="2" charset="0"/>
      <p:regular r:id="rId47"/>
      <p:bold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Condensed Light" panose="02000000000000000000" pitchFamily="2" charset="0"/>
      <p:regular r:id="rId53"/>
      <p:italic r:id="rId54"/>
    </p:embeddedFont>
    <p:embeddedFont>
      <p:font typeface="Srinakharinwirot" panose="020B0604020202020204" charset="-34"/>
      <p:regular r:id="rId55"/>
    </p:embeddedFont>
    <p:embeddedFont>
      <p:font typeface="TH SarabunIT๙" panose="020B0500040200020003" pitchFamily="34" charset="-34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53"/>
    <a:srgbClr val="EC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FE209-1B37-4E22-9A3C-53FC189B9A8F}" v="6" dt="2022-05-10T11:31:18.737"/>
  </p1510:revLst>
</p1510:revInfo>
</file>

<file path=ppt/tableStyles.xml><?xml version="1.0" encoding="utf-8"?>
<a:tblStyleLst xmlns:a="http://schemas.openxmlformats.org/drawingml/2006/main" def="{A1B164E8-2306-4086-A32E-37F4DB23E71B}">
  <a:tblStyle styleId="{A1B164E8-2306-4086-A32E-37F4DB23E7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C602BF-61F2-4F96-8EEF-DF20F7249EF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TIYA SIROROS" userId="66f58c2f-b905-4af6-954e-390907ed41ec" providerId="ADAL" clId="{B8BFE209-1B37-4E22-9A3C-53FC189B9A8F}"/>
    <pc:docChg chg="undo custSel addSld delSld modSld sldOrd">
      <pc:chgData name="MAYTIYA SIROROS" userId="66f58c2f-b905-4af6-954e-390907ed41ec" providerId="ADAL" clId="{B8BFE209-1B37-4E22-9A3C-53FC189B9A8F}" dt="2022-05-10T11:36:09.175" v="875" actId="20577"/>
      <pc:docMkLst>
        <pc:docMk/>
      </pc:docMkLst>
      <pc:sldChg chg="del">
        <pc:chgData name="MAYTIYA SIROROS" userId="66f58c2f-b905-4af6-954e-390907ed41ec" providerId="ADAL" clId="{B8BFE209-1B37-4E22-9A3C-53FC189B9A8F}" dt="2022-05-10T06:26:54.682" v="10" actId="47"/>
        <pc:sldMkLst>
          <pc:docMk/>
          <pc:sldMk cId="2963812391" sldId="339"/>
        </pc:sldMkLst>
      </pc:sldChg>
      <pc:sldChg chg="del">
        <pc:chgData name="MAYTIYA SIROROS" userId="66f58c2f-b905-4af6-954e-390907ed41ec" providerId="ADAL" clId="{B8BFE209-1B37-4E22-9A3C-53FC189B9A8F}" dt="2022-05-10T06:26:56.200" v="11" actId="47"/>
        <pc:sldMkLst>
          <pc:docMk/>
          <pc:sldMk cId="1297928161" sldId="340"/>
        </pc:sldMkLst>
      </pc:sldChg>
      <pc:sldChg chg="del">
        <pc:chgData name="MAYTIYA SIROROS" userId="66f58c2f-b905-4af6-954e-390907ed41ec" providerId="ADAL" clId="{B8BFE209-1B37-4E22-9A3C-53FC189B9A8F}" dt="2022-05-10T06:26:57.600" v="12" actId="47"/>
        <pc:sldMkLst>
          <pc:docMk/>
          <pc:sldMk cId="743211911" sldId="341"/>
        </pc:sldMkLst>
      </pc:sldChg>
      <pc:sldChg chg="del">
        <pc:chgData name="MAYTIYA SIROROS" userId="66f58c2f-b905-4af6-954e-390907ed41ec" providerId="ADAL" clId="{B8BFE209-1B37-4E22-9A3C-53FC189B9A8F}" dt="2022-05-10T06:26:58.483" v="13" actId="47"/>
        <pc:sldMkLst>
          <pc:docMk/>
          <pc:sldMk cId="1230154824" sldId="342"/>
        </pc:sldMkLst>
      </pc:sldChg>
      <pc:sldChg chg="del">
        <pc:chgData name="MAYTIYA SIROROS" userId="66f58c2f-b905-4af6-954e-390907ed41ec" providerId="ADAL" clId="{B8BFE209-1B37-4E22-9A3C-53FC189B9A8F}" dt="2022-05-10T06:27:00.117" v="14" actId="47"/>
        <pc:sldMkLst>
          <pc:docMk/>
          <pc:sldMk cId="3912544230" sldId="343"/>
        </pc:sldMkLst>
      </pc:sldChg>
      <pc:sldChg chg="del">
        <pc:chgData name="MAYTIYA SIROROS" userId="66f58c2f-b905-4af6-954e-390907ed41ec" providerId="ADAL" clId="{B8BFE209-1B37-4E22-9A3C-53FC189B9A8F}" dt="2022-05-10T06:27:01.091" v="15" actId="47"/>
        <pc:sldMkLst>
          <pc:docMk/>
          <pc:sldMk cId="2895462470" sldId="344"/>
        </pc:sldMkLst>
      </pc:sldChg>
      <pc:sldChg chg="del">
        <pc:chgData name="MAYTIYA SIROROS" userId="66f58c2f-b905-4af6-954e-390907ed41ec" providerId="ADAL" clId="{B8BFE209-1B37-4E22-9A3C-53FC189B9A8F}" dt="2022-05-10T06:27:06.125" v="16" actId="47"/>
        <pc:sldMkLst>
          <pc:docMk/>
          <pc:sldMk cId="449237609" sldId="346"/>
        </pc:sldMkLst>
      </pc:sldChg>
      <pc:sldChg chg="del">
        <pc:chgData name="MAYTIYA SIROROS" userId="66f58c2f-b905-4af6-954e-390907ed41ec" providerId="ADAL" clId="{B8BFE209-1B37-4E22-9A3C-53FC189B9A8F}" dt="2022-05-10T06:27:07.231" v="17" actId="47"/>
        <pc:sldMkLst>
          <pc:docMk/>
          <pc:sldMk cId="1133652397" sldId="353"/>
        </pc:sldMkLst>
      </pc:sldChg>
      <pc:sldChg chg="del">
        <pc:chgData name="MAYTIYA SIROROS" userId="66f58c2f-b905-4af6-954e-390907ed41ec" providerId="ADAL" clId="{B8BFE209-1B37-4E22-9A3C-53FC189B9A8F}" dt="2022-05-10T06:27:08.195" v="18" actId="47"/>
        <pc:sldMkLst>
          <pc:docMk/>
          <pc:sldMk cId="3020964177" sldId="376"/>
        </pc:sldMkLst>
      </pc:sldChg>
      <pc:sldChg chg="addSp delSp modSp new del mod ord">
        <pc:chgData name="MAYTIYA SIROROS" userId="66f58c2f-b905-4af6-954e-390907ed41ec" providerId="ADAL" clId="{B8BFE209-1B37-4E22-9A3C-53FC189B9A8F}" dt="2022-05-10T11:14:07.576" v="95" actId="47"/>
        <pc:sldMkLst>
          <pc:docMk/>
          <pc:sldMk cId="118073154" sldId="377"/>
        </pc:sldMkLst>
        <pc:spChg chg="del">
          <ac:chgData name="MAYTIYA SIROROS" userId="66f58c2f-b905-4af6-954e-390907ed41ec" providerId="ADAL" clId="{B8BFE209-1B37-4E22-9A3C-53FC189B9A8F}" dt="2022-05-10T06:25:28.819" v="6" actId="478"/>
          <ac:spMkLst>
            <pc:docMk/>
            <pc:sldMk cId="118073154" sldId="377"/>
            <ac:spMk id="2" creationId="{678FBB91-FAAF-D7AB-AE39-50909DA482CB}"/>
          </ac:spMkLst>
        </pc:spChg>
        <pc:spChg chg="del">
          <ac:chgData name="MAYTIYA SIROROS" userId="66f58c2f-b905-4af6-954e-390907ed41ec" providerId="ADAL" clId="{B8BFE209-1B37-4E22-9A3C-53FC189B9A8F}" dt="2022-05-10T06:25:30.608" v="7" actId="478"/>
          <ac:spMkLst>
            <pc:docMk/>
            <pc:sldMk cId="118073154" sldId="377"/>
            <ac:spMk id="3" creationId="{3952E1C7-CAB0-C5D7-9374-713FA5B1C987}"/>
          </ac:spMkLst>
        </pc:spChg>
        <pc:spChg chg="del">
          <ac:chgData name="MAYTIYA SIROROS" userId="66f58c2f-b905-4af6-954e-390907ed41ec" providerId="ADAL" clId="{B8BFE209-1B37-4E22-9A3C-53FC189B9A8F}" dt="2022-05-10T11:10:30.883" v="19" actId="478"/>
          <ac:spMkLst>
            <pc:docMk/>
            <pc:sldMk cId="118073154" sldId="377"/>
            <ac:spMk id="4" creationId="{62AF3F1D-ACF9-4858-A151-EC5240D3B8FF}"/>
          </ac:spMkLst>
        </pc:spChg>
        <pc:spChg chg="del">
          <ac:chgData name="MAYTIYA SIROROS" userId="66f58c2f-b905-4af6-954e-390907ed41ec" providerId="ADAL" clId="{B8BFE209-1B37-4E22-9A3C-53FC189B9A8F}" dt="2022-05-10T11:10:35.702" v="22" actId="478"/>
          <ac:spMkLst>
            <pc:docMk/>
            <pc:sldMk cId="118073154" sldId="377"/>
            <ac:spMk id="5" creationId="{EE3FF1EE-F7DF-9D16-31F4-B85E877B13F3}"/>
          </ac:spMkLst>
        </pc:spChg>
        <pc:spChg chg="del">
          <ac:chgData name="MAYTIYA SIROROS" userId="66f58c2f-b905-4af6-954e-390907ed41ec" providerId="ADAL" clId="{B8BFE209-1B37-4E22-9A3C-53FC189B9A8F}" dt="2022-05-10T06:25:26.145" v="4" actId="478"/>
          <ac:spMkLst>
            <pc:docMk/>
            <pc:sldMk cId="118073154" sldId="377"/>
            <ac:spMk id="6" creationId="{20C4449F-E73E-6CF7-04BA-F4D2DBBB5631}"/>
          </ac:spMkLst>
        </pc:spChg>
        <pc:spChg chg="del">
          <ac:chgData name="MAYTIYA SIROROS" userId="66f58c2f-b905-4af6-954e-390907ed41ec" providerId="ADAL" clId="{B8BFE209-1B37-4E22-9A3C-53FC189B9A8F}" dt="2022-05-10T06:25:27.780" v="5" actId="478"/>
          <ac:spMkLst>
            <pc:docMk/>
            <pc:sldMk cId="118073154" sldId="377"/>
            <ac:spMk id="7" creationId="{97AA7540-8BFF-F727-7A50-40501DDD6A90}"/>
          </ac:spMkLst>
        </pc:spChg>
        <pc:spChg chg="del">
          <ac:chgData name="MAYTIYA SIROROS" userId="66f58c2f-b905-4af6-954e-390907ed41ec" providerId="ADAL" clId="{B8BFE209-1B37-4E22-9A3C-53FC189B9A8F}" dt="2022-05-10T06:25:31.523" v="8" actId="478"/>
          <ac:spMkLst>
            <pc:docMk/>
            <pc:sldMk cId="118073154" sldId="377"/>
            <ac:spMk id="8" creationId="{E0455F52-0922-9D80-F086-43FE92FE10AF}"/>
          </ac:spMkLst>
        </pc:spChg>
        <pc:spChg chg="del">
          <ac:chgData name="MAYTIYA SIROROS" userId="66f58c2f-b905-4af6-954e-390907ed41ec" providerId="ADAL" clId="{B8BFE209-1B37-4E22-9A3C-53FC189B9A8F}" dt="2022-05-10T06:25:32.674" v="9" actId="478"/>
          <ac:spMkLst>
            <pc:docMk/>
            <pc:sldMk cId="118073154" sldId="377"/>
            <ac:spMk id="9" creationId="{65F36F36-AEC5-AED8-FA1F-C7DE0C27DDFC}"/>
          </ac:spMkLst>
        </pc:spChg>
        <pc:spChg chg="del">
          <ac:chgData name="MAYTIYA SIROROS" userId="66f58c2f-b905-4af6-954e-390907ed41ec" providerId="ADAL" clId="{B8BFE209-1B37-4E22-9A3C-53FC189B9A8F}" dt="2022-05-10T11:10:31.614" v="20" actId="478"/>
          <ac:spMkLst>
            <pc:docMk/>
            <pc:sldMk cId="118073154" sldId="377"/>
            <ac:spMk id="10" creationId="{C277104E-2CD0-C51F-F02D-A3006D083A5E}"/>
          </ac:spMkLst>
        </pc:spChg>
        <pc:spChg chg="del">
          <ac:chgData name="MAYTIYA SIROROS" userId="66f58c2f-b905-4af6-954e-390907ed41ec" providerId="ADAL" clId="{B8BFE209-1B37-4E22-9A3C-53FC189B9A8F}" dt="2022-05-10T11:10:32.206" v="21" actId="478"/>
          <ac:spMkLst>
            <pc:docMk/>
            <pc:sldMk cId="118073154" sldId="377"/>
            <ac:spMk id="11" creationId="{FAE91E5C-1594-EF04-749F-8573DAB7882F}"/>
          </ac:spMkLst>
        </pc:spChg>
        <pc:spChg chg="del">
          <ac:chgData name="MAYTIYA SIROROS" userId="66f58c2f-b905-4af6-954e-390907ed41ec" providerId="ADAL" clId="{B8BFE209-1B37-4E22-9A3C-53FC189B9A8F}" dt="2022-05-10T11:10:36.937" v="23" actId="478"/>
          <ac:spMkLst>
            <pc:docMk/>
            <pc:sldMk cId="118073154" sldId="377"/>
            <ac:spMk id="12" creationId="{E8D2C9D1-5C2A-16FF-5E0B-2A6125D965DB}"/>
          </ac:spMkLst>
        </pc:spChg>
        <pc:spChg chg="del">
          <ac:chgData name="MAYTIYA SIROROS" userId="66f58c2f-b905-4af6-954e-390907ed41ec" providerId="ADAL" clId="{B8BFE209-1B37-4E22-9A3C-53FC189B9A8F}" dt="2022-05-10T11:10:38.290" v="24" actId="478"/>
          <ac:spMkLst>
            <pc:docMk/>
            <pc:sldMk cId="118073154" sldId="377"/>
            <ac:spMk id="13" creationId="{50BFA3C5-2E2E-FF37-092C-4ACCD4EB3739}"/>
          </ac:spMkLst>
        </pc:spChg>
        <pc:spChg chg="del">
          <ac:chgData name="MAYTIYA SIROROS" userId="66f58c2f-b905-4af6-954e-390907ed41ec" providerId="ADAL" clId="{B8BFE209-1B37-4E22-9A3C-53FC189B9A8F}" dt="2022-05-10T06:25:24.978" v="3" actId="478"/>
          <ac:spMkLst>
            <pc:docMk/>
            <pc:sldMk cId="118073154" sldId="377"/>
            <ac:spMk id="14" creationId="{7FE39E75-8977-3B42-2666-6F12B2F47B42}"/>
          </ac:spMkLst>
        </pc:spChg>
        <pc:spChg chg="add mod">
          <ac:chgData name="MAYTIYA SIROROS" userId="66f58c2f-b905-4af6-954e-390907ed41ec" providerId="ADAL" clId="{B8BFE209-1B37-4E22-9A3C-53FC189B9A8F}" dt="2022-05-10T11:13:09.583" v="68" actId="1076"/>
          <ac:spMkLst>
            <pc:docMk/>
            <pc:sldMk cId="118073154" sldId="377"/>
            <ac:spMk id="14" creationId="{B3324491-54A9-95A8-4893-2CEDB03550D2}"/>
          </ac:spMkLst>
        </pc:spChg>
        <pc:spChg chg="add mod">
          <ac:chgData name="MAYTIYA SIROROS" userId="66f58c2f-b905-4af6-954e-390907ed41ec" providerId="ADAL" clId="{B8BFE209-1B37-4E22-9A3C-53FC189B9A8F}" dt="2022-05-10T11:13:36.226" v="87" actId="1076"/>
          <ac:spMkLst>
            <pc:docMk/>
            <pc:sldMk cId="118073154" sldId="377"/>
            <ac:spMk id="15" creationId="{456B8ADD-DD59-8EC0-9CEB-B9FDB8FD3574}"/>
          </ac:spMkLst>
        </pc:spChg>
        <pc:cxnChg chg="add mod">
          <ac:chgData name="MAYTIYA SIROROS" userId="66f58c2f-b905-4af6-954e-390907ed41ec" providerId="ADAL" clId="{B8BFE209-1B37-4E22-9A3C-53FC189B9A8F}" dt="2022-05-10T11:13:11.373" v="69" actId="14100"/>
          <ac:cxnSpMkLst>
            <pc:docMk/>
            <pc:sldMk cId="118073154" sldId="377"/>
            <ac:cxnSpMk id="3" creationId="{23E07832-BD30-CE2E-FE24-3B853FE92DE3}"/>
          </ac:cxnSpMkLst>
        </pc:cxnChg>
      </pc:sldChg>
      <pc:sldChg chg="addSp delSp modSp new mod">
        <pc:chgData name="MAYTIYA SIROROS" userId="66f58c2f-b905-4af6-954e-390907ed41ec" providerId="ADAL" clId="{B8BFE209-1B37-4E22-9A3C-53FC189B9A8F}" dt="2022-05-10T11:36:09.175" v="875" actId="20577"/>
        <pc:sldMkLst>
          <pc:docMk/>
          <pc:sldMk cId="1180406383" sldId="378"/>
        </pc:sldMkLst>
        <pc:spChg chg="del">
          <ac:chgData name="MAYTIYA SIROROS" userId="66f58c2f-b905-4af6-954e-390907ed41ec" providerId="ADAL" clId="{B8BFE209-1B37-4E22-9A3C-53FC189B9A8F}" dt="2022-05-10T11:13:46.916" v="90" actId="478"/>
          <ac:spMkLst>
            <pc:docMk/>
            <pc:sldMk cId="1180406383" sldId="378"/>
            <ac:spMk id="2" creationId="{B189D60A-338E-C901-4A5F-485D420E25C5}"/>
          </ac:spMkLst>
        </pc:spChg>
        <pc:spChg chg="del">
          <ac:chgData name="MAYTIYA SIROROS" userId="66f58c2f-b905-4af6-954e-390907ed41ec" providerId="ADAL" clId="{B8BFE209-1B37-4E22-9A3C-53FC189B9A8F}" dt="2022-05-10T11:13:45.991" v="89" actId="478"/>
          <ac:spMkLst>
            <pc:docMk/>
            <pc:sldMk cId="1180406383" sldId="378"/>
            <ac:spMk id="3" creationId="{C2A3A414-C210-2094-A402-16CDBF569928}"/>
          </ac:spMkLst>
        </pc:spChg>
        <pc:spChg chg="add mod">
          <ac:chgData name="MAYTIYA SIROROS" userId="66f58c2f-b905-4af6-954e-390907ed41ec" providerId="ADAL" clId="{B8BFE209-1B37-4E22-9A3C-53FC189B9A8F}" dt="2022-05-10T11:15:15.521" v="121" actId="1076"/>
          <ac:spMkLst>
            <pc:docMk/>
            <pc:sldMk cId="1180406383" sldId="378"/>
            <ac:spMk id="4" creationId="{10A173B1-E1C9-A46F-547D-4498A28A213A}"/>
          </ac:spMkLst>
        </pc:spChg>
        <pc:spChg chg="add mod">
          <ac:chgData name="MAYTIYA SIROROS" userId="66f58c2f-b905-4af6-954e-390907ed41ec" providerId="ADAL" clId="{B8BFE209-1B37-4E22-9A3C-53FC189B9A8F}" dt="2022-05-10T11:15:17.869" v="122" actId="1076"/>
          <ac:spMkLst>
            <pc:docMk/>
            <pc:sldMk cId="1180406383" sldId="378"/>
            <ac:spMk id="5" creationId="{4BE4A5F8-4883-E27D-F7B9-559B0C3364F8}"/>
          </ac:spMkLst>
        </pc:spChg>
        <pc:spChg chg="add mod">
          <ac:chgData name="MAYTIYA SIROROS" userId="66f58c2f-b905-4af6-954e-390907ed41ec" providerId="ADAL" clId="{B8BFE209-1B37-4E22-9A3C-53FC189B9A8F}" dt="2022-05-10T11:14:57.315" v="117" actId="1076"/>
          <ac:spMkLst>
            <pc:docMk/>
            <pc:sldMk cId="1180406383" sldId="378"/>
            <ac:spMk id="7" creationId="{1374C68F-0515-AD80-41AB-5F56F442EDAD}"/>
          </ac:spMkLst>
        </pc:spChg>
        <pc:spChg chg="add mod">
          <ac:chgData name="MAYTIYA SIROROS" userId="66f58c2f-b905-4af6-954e-390907ed41ec" providerId="ADAL" clId="{B8BFE209-1B37-4E22-9A3C-53FC189B9A8F}" dt="2022-05-10T11:26:14.300" v="420" actId="403"/>
          <ac:spMkLst>
            <pc:docMk/>
            <pc:sldMk cId="1180406383" sldId="378"/>
            <ac:spMk id="10" creationId="{665CC98F-B754-F379-1445-75023B29A7A6}"/>
          </ac:spMkLst>
        </pc:spChg>
        <pc:spChg chg="add mod">
          <ac:chgData name="MAYTIYA SIROROS" userId="66f58c2f-b905-4af6-954e-390907ed41ec" providerId="ADAL" clId="{B8BFE209-1B37-4E22-9A3C-53FC189B9A8F}" dt="2022-05-10T11:26:59.146" v="445" actId="20577"/>
          <ac:spMkLst>
            <pc:docMk/>
            <pc:sldMk cId="1180406383" sldId="378"/>
            <ac:spMk id="12" creationId="{8BA6F230-87D7-1D31-26E7-7889C691FD6E}"/>
          </ac:spMkLst>
        </pc:spChg>
        <pc:spChg chg="add mod">
          <ac:chgData name="MAYTIYA SIROROS" userId="66f58c2f-b905-4af6-954e-390907ed41ec" providerId="ADAL" clId="{B8BFE209-1B37-4E22-9A3C-53FC189B9A8F}" dt="2022-05-10T11:35:33.205" v="851" actId="1076"/>
          <ac:spMkLst>
            <pc:docMk/>
            <pc:sldMk cId="1180406383" sldId="378"/>
            <ac:spMk id="14" creationId="{69952840-B0AE-55C7-AE75-A0ECF890DF23}"/>
          </ac:spMkLst>
        </pc:spChg>
        <pc:spChg chg="add mod">
          <ac:chgData name="MAYTIYA SIROROS" userId="66f58c2f-b905-4af6-954e-390907ed41ec" providerId="ADAL" clId="{B8BFE209-1B37-4E22-9A3C-53FC189B9A8F}" dt="2022-05-10T11:36:09.175" v="875" actId="20577"/>
          <ac:spMkLst>
            <pc:docMk/>
            <pc:sldMk cId="1180406383" sldId="378"/>
            <ac:spMk id="16" creationId="{0C579DBF-5C0A-DCD6-5429-DD1B06B9E85A}"/>
          </ac:spMkLst>
        </pc:spChg>
        <pc:spChg chg="add mod">
          <ac:chgData name="MAYTIYA SIROROS" userId="66f58c2f-b905-4af6-954e-390907ed41ec" providerId="ADAL" clId="{B8BFE209-1B37-4E22-9A3C-53FC189B9A8F}" dt="2022-05-10T11:34:47.095" v="823" actId="207"/>
          <ac:spMkLst>
            <pc:docMk/>
            <pc:sldMk cId="1180406383" sldId="378"/>
            <ac:spMk id="17" creationId="{4B5D4557-23BC-9114-F62B-5A18273FF9DE}"/>
          </ac:spMkLst>
        </pc:spChg>
        <pc:cxnChg chg="add">
          <ac:chgData name="MAYTIYA SIROROS" userId="66f58c2f-b905-4af6-954e-390907ed41ec" providerId="ADAL" clId="{B8BFE209-1B37-4E22-9A3C-53FC189B9A8F}" dt="2022-05-10T11:15:07.170" v="118" actId="11529"/>
          <ac:cxnSpMkLst>
            <pc:docMk/>
            <pc:sldMk cId="1180406383" sldId="378"/>
            <ac:cxnSpMk id="9" creationId="{44604DCD-BE42-1DE1-8372-B91559D80992}"/>
          </ac:cxnSpMkLst>
        </pc:cxnChg>
      </pc:sldChg>
      <pc:sldMasterChg chg="delSldLayout">
        <pc:chgData name="MAYTIYA SIROROS" userId="66f58c2f-b905-4af6-954e-390907ed41ec" providerId="ADAL" clId="{B8BFE209-1B37-4E22-9A3C-53FC189B9A8F}" dt="2022-05-10T06:27:07.231" v="17" actId="47"/>
        <pc:sldMasterMkLst>
          <pc:docMk/>
          <pc:sldMasterMk cId="0" sldId="2147483684"/>
        </pc:sldMasterMkLst>
        <pc:sldLayoutChg chg="del">
          <pc:chgData name="MAYTIYA SIROROS" userId="66f58c2f-b905-4af6-954e-390907ed41ec" providerId="ADAL" clId="{B8BFE209-1B37-4E22-9A3C-53FC189B9A8F}" dt="2022-05-10T06:27:07.231" v="17" actId="47"/>
          <pc:sldLayoutMkLst>
            <pc:docMk/>
            <pc:sldMasterMk cId="0" sldId="2147483684"/>
            <pc:sldLayoutMk cId="0" sldId="214748365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724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56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50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3039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35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298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908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627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84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4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5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03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20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8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16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77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9b13872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9b13872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5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4025" y="1254350"/>
            <a:ext cx="79185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65200" y="445025"/>
            <a:ext cx="6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-5400000" flipH="1">
            <a:off x="-277887" y="276213"/>
            <a:ext cx="1295425" cy="742975"/>
          </a:xfrm>
          <a:custGeom>
            <a:avLst/>
            <a:gdLst/>
            <a:ahLst/>
            <a:cxnLst/>
            <a:rect l="l" t="t" r="r" b="b"/>
            <a:pathLst>
              <a:path w="51817" h="29719" extrusionOk="0">
                <a:moveTo>
                  <a:pt x="1" y="1"/>
                </a:moveTo>
                <a:lnTo>
                  <a:pt x="1" y="29719"/>
                </a:lnTo>
                <a:lnTo>
                  <a:pt x="518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5400000" flipH="1">
            <a:off x="-365250" y="1462975"/>
            <a:ext cx="1276675" cy="719750"/>
          </a:xfrm>
          <a:custGeom>
            <a:avLst/>
            <a:gdLst/>
            <a:ahLst/>
            <a:cxnLst/>
            <a:rect l="l" t="t" r="r" b="b"/>
            <a:pathLst>
              <a:path w="51067" h="28790" extrusionOk="0">
                <a:moveTo>
                  <a:pt x="48709" y="1"/>
                </a:moveTo>
                <a:lnTo>
                  <a:pt x="1" y="27456"/>
                </a:lnTo>
                <a:lnTo>
                  <a:pt x="2358" y="28790"/>
                </a:lnTo>
                <a:lnTo>
                  <a:pt x="51066" y="1358"/>
                </a:lnTo>
                <a:lnTo>
                  <a:pt x="487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-5400000">
            <a:off x="254949" y="1364709"/>
            <a:ext cx="229751" cy="262598"/>
          </a:xfrm>
          <a:custGeom>
            <a:avLst/>
            <a:gdLst/>
            <a:ahLst/>
            <a:cxnLst/>
            <a:rect l="l" t="t" r="r" b="b"/>
            <a:pathLst>
              <a:path w="3657" h="4180" extrusionOk="0">
                <a:moveTo>
                  <a:pt x="1" y="0"/>
                </a:moveTo>
                <a:lnTo>
                  <a:pt x="1" y="4179"/>
                </a:lnTo>
                <a:lnTo>
                  <a:pt x="3656" y="2108"/>
                </a:lnTo>
                <a:lnTo>
                  <a:pt x="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flipH="1">
            <a:off x="-266712" y="209850"/>
            <a:ext cx="988800" cy="875700"/>
          </a:xfrm>
          <a:prstGeom prst="hexagon">
            <a:avLst>
              <a:gd name="adj" fmla="val 28631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-1826170">
            <a:off x="19188" y="965519"/>
            <a:ext cx="507821" cy="289146"/>
          </a:xfrm>
          <a:custGeom>
            <a:avLst/>
            <a:gdLst/>
            <a:ahLst/>
            <a:cxnLst/>
            <a:rect l="l" t="t" r="r" b="b"/>
            <a:pathLst>
              <a:path w="20539" h="11693" extrusionOk="0">
                <a:moveTo>
                  <a:pt x="17157" y="0"/>
                </a:moveTo>
                <a:lnTo>
                  <a:pt x="0" y="9775"/>
                </a:lnTo>
                <a:lnTo>
                  <a:pt x="3382" y="11692"/>
                </a:lnTo>
                <a:lnTo>
                  <a:pt x="20538" y="1953"/>
                </a:lnTo>
                <a:lnTo>
                  <a:pt x="171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 rot="-5400000">
            <a:off x="8444100" y="185850"/>
            <a:ext cx="1409400" cy="1228800"/>
          </a:xfrm>
          <a:prstGeom prst="hexagon">
            <a:avLst>
              <a:gd name="adj" fmla="val 28631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 flipH="1">
            <a:off x="7144786" y="503397"/>
            <a:ext cx="1233851" cy="704854"/>
          </a:xfrm>
          <a:custGeom>
            <a:avLst/>
            <a:gdLst/>
            <a:ahLst/>
            <a:cxnLst/>
            <a:rect l="l" t="t" r="r" b="b"/>
            <a:pathLst>
              <a:path w="23385" h="13359" extrusionOk="0">
                <a:moveTo>
                  <a:pt x="11692" y="0"/>
                </a:moveTo>
                <a:lnTo>
                  <a:pt x="1" y="6751"/>
                </a:lnTo>
                <a:lnTo>
                  <a:pt x="11692" y="13359"/>
                </a:lnTo>
                <a:lnTo>
                  <a:pt x="23384" y="6751"/>
                </a:lnTo>
                <a:lnTo>
                  <a:pt x="11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570850" y="1757301"/>
            <a:ext cx="1214400" cy="9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 hasCustomPrompt="1"/>
          </p:nvPr>
        </p:nvSpPr>
        <p:spPr>
          <a:xfrm>
            <a:off x="570850" y="3089801"/>
            <a:ext cx="1214400" cy="9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 hasCustomPrompt="1"/>
          </p:nvPr>
        </p:nvSpPr>
        <p:spPr>
          <a:xfrm>
            <a:off x="4707975" y="1757301"/>
            <a:ext cx="1214400" cy="9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 hasCustomPrompt="1"/>
          </p:nvPr>
        </p:nvSpPr>
        <p:spPr>
          <a:xfrm>
            <a:off x="4694675" y="3089801"/>
            <a:ext cx="1214400" cy="93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 flipH="1">
            <a:off x="1847450" y="1773425"/>
            <a:ext cx="24264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5"/>
          </p:nvPr>
        </p:nvSpPr>
        <p:spPr>
          <a:xfrm>
            <a:off x="1847450" y="2159300"/>
            <a:ext cx="24264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6"/>
          </p:nvPr>
        </p:nvSpPr>
        <p:spPr>
          <a:xfrm flipH="1">
            <a:off x="1847375" y="3105925"/>
            <a:ext cx="24264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7"/>
          </p:nvPr>
        </p:nvSpPr>
        <p:spPr>
          <a:xfrm>
            <a:off x="1847450" y="3490000"/>
            <a:ext cx="24264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8"/>
          </p:nvPr>
        </p:nvSpPr>
        <p:spPr>
          <a:xfrm flipH="1">
            <a:off x="5987200" y="1773425"/>
            <a:ext cx="24264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9"/>
          </p:nvPr>
        </p:nvSpPr>
        <p:spPr>
          <a:xfrm>
            <a:off x="5987200" y="2159300"/>
            <a:ext cx="24264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3"/>
          </p:nvPr>
        </p:nvSpPr>
        <p:spPr>
          <a:xfrm flipH="1">
            <a:off x="5987200" y="3105925"/>
            <a:ext cx="24264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Oswald Medium"/>
              <a:buNone/>
              <a:defRPr sz="2000">
                <a:solidFill>
                  <a:schemeClr val="lt2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4"/>
          </p:nvPr>
        </p:nvSpPr>
        <p:spPr>
          <a:xfrm>
            <a:off x="5987200" y="3490000"/>
            <a:ext cx="24264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5"/>
          </p:nvPr>
        </p:nvSpPr>
        <p:spPr>
          <a:xfrm>
            <a:off x="1165200" y="445025"/>
            <a:ext cx="68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-1547911" y="4277057"/>
            <a:ext cx="3067551" cy="1750525"/>
          </a:xfrm>
          <a:custGeom>
            <a:avLst/>
            <a:gdLst/>
            <a:ahLst/>
            <a:cxnLst/>
            <a:rect l="l" t="t" r="r" b="b"/>
            <a:pathLst>
              <a:path w="15169" h="8656" extrusionOk="0">
                <a:moveTo>
                  <a:pt x="7585" y="0"/>
                </a:moveTo>
                <a:lnTo>
                  <a:pt x="0" y="4286"/>
                </a:lnTo>
                <a:lnTo>
                  <a:pt x="7585" y="8656"/>
                </a:lnTo>
                <a:lnTo>
                  <a:pt x="15169" y="4286"/>
                </a:lnTo>
                <a:lnTo>
                  <a:pt x="758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>
            <a:off x="332725" y="4451100"/>
            <a:ext cx="474274" cy="542098"/>
          </a:xfrm>
          <a:custGeom>
            <a:avLst/>
            <a:gdLst/>
            <a:ahLst/>
            <a:cxnLst/>
            <a:rect l="l" t="t" r="r" b="b"/>
            <a:pathLst>
              <a:path w="8657" h="9895" extrusionOk="0">
                <a:moveTo>
                  <a:pt x="8656" y="1"/>
                </a:moveTo>
                <a:lnTo>
                  <a:pt x="0" y="4894"/>
                </a:lnTo>
                <a:lnTo>
                  <a:pt x="8656" y="9895"/>
                </a:lnTo>
                <a:lnTo>
                  <a:pt x="86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-5400000">
            <a:off x="8229950" y="1077400"/>
            <a:ext cx="991200" cy="503400"/>
          </a:xfrm>
          <a:prstGeom prst="hexagon">
            <a:avLst>
              <a:gd name="adj" fmla="val 28631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3551518">
            <a:off x="7751616" y="750394"/>
            <a:ext cx="891655" cy="503921"/>
          </a:xfrm>
          <a:custGeom>
            <a:avLst/>
            <a:gdLst/>
            <a:ahLst/>
            <a:cxnLst/>
            <a:rect l="l" t="t" r="r" b="b"/>
            <a:pathLst>
              <a:path w="32672" h="18467" extrusionOk="0">
                <a:moveTo>
                  <a:pt x="29290" y="0"/>
                </a:moveTo>
                <a:lnTo>
                  <a:pt x="0" y="16550"/>
                </a:lnTo>
                <a:lnTo>
                  <a:pt x="3394" y="18467"/>
                </a:lnTo>
                <a:lnTo>
                  <a:pt x="32671" y="1953"/>
                </a:lnTo>
                <a:lnTo>
                  <a:pt x="292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3551486">
            <a:off x="8741563" y="861356"/>
            <a:ext cx="1520462" cy="859275"/>
          </a:xfrm>
          <a:custGeom>
            <a:avLst/>
            <a:gdLst/>
            <a:ahLst/>
            <a:cxnLst/>
            <a:rect l="l" t="t" r="r" b="b"/>
            <a:pathLst>
              <a:path w="32672" h="18467" extrusionOk="0">
                <a:moveTo>
                  <a:pt x="29290" y="0"/>
                </a:moveTo>
                <a:lnTo>
                  <a:pt x="0" y="16550"/>
                </a:lnTo>
                <a:lnTo>
                  <a:pt x="3394" y="18467"/>
                </a:lnTo>
                <a:lnTo>
                  <a:pt x="32671" y="1953"/>
                </a:lnTo>
                <a:lnTo>
                  <a:pt x="29290" y="0"/>
                </a:lnTo>
                <a:close/>
              </a:path>
            </a:pathLst>
          </a:cu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 SemiBold"/>
              <a:buNone/>
              <a:defRPr sz="2800">
                <a:solidFill>
                  <a:schemeClr val="dk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2D35C70E-0A75-488B-838E-71617AD86CD5}"/>
              </a:ext>
            </a:extLst>
          </p:cNvPr>
          <p:cNvSpPr/>
          <p:nvPr/>
        </p:nvSpPr>
        <p:spPr>
          <a:xfrm>
            <a:off x="301550" y="51705"/>
            <a:ext cx="2684740" cy="39300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สมรรถนะตามตำแหน่งงาน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AC385F64-A457-43B1-9DF7-526B610528C0}"/>
              </a:ext>
            </a:extLst>
          </p:cNvPr>
          <p:cNvSpPr txBox="1"/>
          <p:nvPr/>
        </p:nvSpPr>
        <p:spPr>
          <a:xfrm>
            <a:off x="277913" y="510973"/>
            <a:ext cx="858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ที่มาของสมรรถนะตามตำแหน่งงาน (</a:t>
            </a:r>
            <a:r>
              <a:rPr lang="en-US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Functional Competency</a:t>
            </a:r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) ทักษะ ความรู้ ผู้ปฏิบัติงานด้านงานวิเคราะห์นโยบายและแผน มหาวิทยาลัยเชียงใหม่ 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CD549A84-B04A-4E02-84D0-5B82ABE4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50" y="1113749"/>
            <a:ext cx="3239195" cy="3622953"/>
          </a:xfrm>
          <a:prstGeom prst="rect">
            <a:avLst/>
          </a:prstGeom>
        </p:spPr>
      </p:pic>
      <p:sp>
        <p:nvSpPr>
          <p:cNvPr id="19" name="TextBox 6">
            <a:extLst>
              <a:ext uri="{FF2B5EF4-FFF2-40B4-BE49-F238E27FC236}">
                <a16:creationId xmlns:a16="http://schemas.microsoft.com/office/drawing/2014/main" id="{4DB6258D-DDAF-42A8-9635-116D7EFA4430}"/>
              </a:ext>
            </a:extLst>
          </p:cNvPr>
          <p:cNvSpPr txBox="1"/>
          <p:nvPr/>
        </p:nvSpPr>
        <p:spPr>
          <a:xfrm>
            <a:off x="1116837" y="4769715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Work Flow </a:t>
            </a:r>
            <a:r>
              <a:rPr lang="th-TH" sz="10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การจัดทำสมรรถนะ</a:t>
            </a:r>
            <a:r>
              <a:rPr lang="en-US" sz="10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endParaRPr lang="th-TH" sz="10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4193CDB5-F782-4A7C-9BA5-DB61EAB1FEC2}"/>
              </a:ext>
            </a:extLst>
          </p:cNvPr>
          <p:cNvSpPr txBox="1"/>
          <p:nvPr/>
        </p:nvSpPr>
        <p:spPr>
          <a:xfrm>
            <a:off x="4935939" y="4769714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รายชื่อตัวแทนผู้เชี่ยวชาญจาก ส่วนงานวิชาการ สำนัก / สถาบัน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16C310-58F6-4F4F-AE08-C84932D3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01" y="1119214"/>
            <a:ext cx="5334798" cy="36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0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DD2D9-EC0A-459A-82F7-DA3E0CEB0A34}"/>
              </a:ext>
            </a:extLst>
          </p:cNvPr>
          <p:cNvSpPr txBox="1"/>
          <p:nvPr/>
        </p:nvSpPr>
        <p:spPr>
          <a:xfrm>
            <a:off x="925032" y="412491"/>
            <a:ext cx="710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&lt;&lt; </a:t>
            </a:r>
            <a:r>
              <a:rPr lang="th-TH" sz="28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รายละเอียดวิธีการพัฒนา 13 รูปแบบ</a:t>
            </a:r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&gt;&gt;</a:t>
            </a:r>
            <a:endParaRPr lang="th-TH" sz="2800" dirty="0">
              <a:solidFill>
                <a:srgbClr val="7030A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1138899" y="1138058"/>
            <a:ext cx="721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การพัฒนาการจากประสบการณ์จากการทำงาน ลงมือปฏิบัติ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Experiential Learning)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ประกอบไปด้วย 6 รูปแบบ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AA069-1724-4760-9C70-334C75DAF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" y="1931968"/>
            <a:ext cx="8321278" cy="28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DD2D9-EC0A-459A-82F7-DA3E0CEB0A34}"/>
              </a:ext>
            </a:extLst>
          </p:cNvPr>
          <p:cNvSpPr txBox="1"/>
          <p:nvPr/>
        </p:nvSpPr>
        <p:spPr>
          <a:xfrm>
            <a:off x="925032" y="412491"/>
            <a:ext cx="710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&lt;&lt; </a:t>
            </a:r>
            <a:r>
              <a:rPr lang="th-TH" sz="28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รายละเอียดวิธีการพัฒนา 13 รูปแบบ</a:t>
            </a:r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&gt;&gt;</a:t>
            </a:r>
            <a:endParaRPr lang="th-TH" sz="2800" dirty="0">
              <a:solidFill>
                <a:srgbClr val="7030A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1138899" y="1138058"/>
            <a:ext cx="721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การพัฒนาการจากประสบการณ์จากการทำงาน ลงมือปฏิบัติ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Experiential Learning)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ประกอบไปด้วย 6 รูปแบบ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AA069-1724-4760-9C70-334C75DAF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" y="1931968"/>
            <a:ext cx="8321278" cy="28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4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16A0A-A2D0-4046-B8B7-953DA87F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32" y="388919"/>
            <a:ext cx="7942349" cy="43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01D3A-48CD-43B0-BDCB-BCE528FC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44" y="1103903"/>
            <a:ext cx="8347112" cy="2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1107001" y="369669"/>
            <a:ext cx="721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การพัฒนาเกิดจากการได้รับข้อมูลย้อนกลับโดยกระบวนการสอนงาน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Coaching)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ประกอบไปด้วย 5 รูปแบบ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B3D15-51DA-4A42-8645-3011899CC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28" y="1125170"/>
            <a:ext cx="8160547" cy="38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3DE712-36F0-4C87-A23C-96CB63BA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2" y="923925"/>
            <a:ext cx="8215831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0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962854" y="492689"/>
            <a:ext cx="7218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การพัฒนาจากการเข้าฝึกอบรมหรือการเรียนรู้ด้วยตนเอง ประกอบไปด้วย 2 รูปแบบ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DC3A41-658D-4A72-A136-EBB483E04534}"/>
              </a:ext>
            </a:extLst>
          </p:cNvPr>
          <p:cNvSpPr/>
          <p:nvPr/>
        </p:nvSpPr>
        <p:spPr>
          <a:xfrm>
            <a:off x="1451951" y="3845871"/>
            <a:ext cx="6022737" cy="87121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***กรณีกำหนดการพัฒนารูปแบบที่นอกเหนือจากการเข้าฝึกอบรม (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Training) </a:t>
            </a:r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หรือการเรียนรู้ด้วย (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Self-Learning) </a:t>
            </a:r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นั้น</a:t>
            </a:r>
          </a:p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จะต้องกำหนดขอบเขตงานเพื่อการพัฒนา (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TOR) </a:t>
            </a:r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และแนบผลงานเป็นหลักฐาน***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10114-E3E1-4B5E-8416-CE2EFB2B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31" y="1016000"/>
            <a:ext cx="71913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0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03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0" name="Google Shape;602;p42">
            <a:extLst>
              <a:ext uri="{FF2B5EF4-FFF2-40B4-BE49-F238E27FC236}">
                <a16:creationId xmlns:a16="http://schemas.microsoft.com/office/drawing/2014/main" id="{67E7AD5C-3C45-45BD-8DE4-6334DFBB68C3}"/>
              </a:ext>
            </a:extLst>
          </p:cNvPr>
          <p:cNvSpPr txBox="1">
            <a:spLocks/>
          </p:cNvSpPr>
          <p:nvPr/>
        </p:nvSpPr>
        <p:spPr>
          <a:xfrm flipH="1">
            <a:off x="944121" y="529980"/>
            <a:ext cx="6881441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Livvic"/>
              <a:buNone/>
            </a:pPr>
            <a:r>
              <a:rPr lang="th-TH" sz="3200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แบบฟอร์มแผนพัฒนารายบุคคล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7C947A-5B44-4816-AA4B-7212EF0E3E8A}"/>
              </a:ext>
            </a:extLst>
          </p:cNvPr>
          <p:cNvSpPr/>
          <p:nvPr/>
        </p:nvSpPr>
        <p:spPr>
          <a:xfrm>
            <a:off x="1801645" y="2648222"/>
            <a:ext cx="2080756" cy="5944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ประเมินสมรรถนะ </a:t>
            </a:r>
          </a:p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ต้น กลาง สูง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BB46DB-096A-4F48-B1CC-301D3B52046E}"/>
              </a:ext>
            </a:extLst>
          </p:cNvPr>
          <p:cNvSpPr/>
          <p:nvPr/>
        </p:nvSpPr>
        <p:spPr>
          <a:xfrm>
            <a:off x="1801645" y="3438738"/>
            <a:ext cx="2080756" cy="43141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กำหนดหลักสูตรพัฒนา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4F8C1A-58F6-4088-A562-CF548A0C27C7}"/>
              </a:ext>
            </a:extLst>
          </p:cNvPr>
          <p:cNvSpPr/>
          <p:nvPr/>
        </p:nvSpPr>
        <p:spPr>
          <a:xfrm>
            <a:off x="1801645" y="4066180"/>
            <a:ext cx="2080756" cy="43141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กำหนด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TOR </a:t>
            </a:r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หลักสูตร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7BB6A1-96DA-402F-A920-23B26DB96468}"/>
              </a:ext>
            </a:extLst>
          </p:cNvPr>
          <p:cNvSpPr/>
          <p:nvPr/>
        </p:nvSpPr>
        <p:spPr>
          <a:xfrm>
            <a:off x="1389082" y="1273350"/>
            <a:ext cx="2905882" cy="68146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แบบฟอร์มการประเมินและการจัดทำแผนพัฒนารายบุคคล 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IDP</a:t>
            </a:r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</a:t>
            </a:r>
          </a:p>
        </p:txBody>
      </p:sp>
      <p:sp>
        <p:nvSpPr>
          <p:cNvPr id="15" name="Down Arrow 8">
            <a:extLst>
              <a:ext uri="{FF2B5EF4-FFF2-40B4-BE49-F238E27FC236}">
                <a16:creationId xmlns:a16="http://schemas.microsoft.com/office/drawing/2014/main" id="{5B7BD907-CBB1-4CFA-944F-A01F2E4B91FE}"/>
              </a:ext>
            </a:extLst>
          </p:cNvPr>
          <p:cNvSpPr/>
          <p:nvPr/>
        </p:nvSpPr>
        <p:spPr>
          <a:xfrm>
            <a:off x="2558349" y="2064777"/>
            <a:ext cx="461297" cy="43050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A43A55-7432-4025-A5D2-3F53ECE00EDB}"/>
              </a:ext>
            </a:extLst>
          </p:cNvPr>
          <p:cNvSpPr/>
          <p:nvPr/>
        </p:nvSpPr>
        <p:spPr>
          <a:xfrm>
            <a:off x="5813664" y="2648222"/>
            <a:ext cx="2080756" cy="5944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รายงานผลการพัฒนา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9500F-85A7-40AE-BD9E-085F70F68C4E}"/>
              </a:ext>
            </a:extLst>
          </p:cNvPr>
          <p:cNvSpPr/>
          <p:nvPr/>
        </p:nvSpPr>
        <p:spPr>
          <a:xfrm>
            <a:off x="5401101" y="1273350"/>
            <a:ext cx="2905882" cy="68146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แบบฟอร์มรายงานผลการพัฒนา 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IDP2</a:t>
            </a:r>
          </a:p>
        </p:txBody>
      </p:sp>
      <p:sp>
        <p:nvSpPr>
          <p:cNvPr id="18" name="Down Arrow 8">
            <a:extLst>
              <a:ext uri="{FF2B5EF4-FFF2-40B4-BE49-F238E27FC236}">
                <a16:creationId xmlns:a16="http://schemas.microsoft.com/office/drawing/2014/main" id="{B23DD19C-BA71-40EA-AF24-77433E8ED608}"/>
              </a:ext>
            </a:extLst>
          </p:cNvPr>
          <p:cNvSpPr/>
          <p:nvPr/>
        </p:nvSpPr>
        <p:spPr>
          <a:xfrm>
            <a:off x="6570368" y="2064777"/>
            <a:ext cx="461297" cy="43050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5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03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135352" y="2257134"/>
            <a:ext cx="42027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1 ข้อมูลของผู้รับการประเมิน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2 ข้อตกลงการปฏิบัติงาน 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3 ประเมินสมรรถนะ (</a:t>
            </a:r>
            <a:r>
              <a:rPr lang="en-US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Competency Gap Assessment)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4 แผนพัฒนารายบุคคล (</a:t>
            </a:r>
            <a:r>
              <a:rPr lang="en-US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CMU Proactive IDP) 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แบบฟอร์มขอบเขตงานเพื่อการพัฒนา (</a:t>
            </a:r>
            <a:r>
              <a:rPr lang="en-US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TOR)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A5811-CDC3-4998-8808-90CA6F28B5A0}"/>
              </a:ext>
            </a:extLst>
          </p:cNvPr>
          <p:cNvSpPr/>
          <p:nvPr/>
        </p:nvSpPr>
        <p:spPr>
          <a:xfrm>
            <a:off x="977957" y="334537"/>
            <a:ext cx="2905882" cy="68146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แบบฟอร์มการประเมินและการจัดทำแผนพัฒนารายบุคคล </a:t>
            </a:r>
            <a:r>
              <a:rPr lang="en-US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IDP1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42F919-00E9-4CCB-8297-0EDF13324FD2}"/>
              </a:ext>
            </a:extLst>
          </p:cNvPr>
          <p:cNvSpPr/>
          <p:nvPr/>
        </p:nvSpPr>
        <p:spPr>
          <a:xfrm>
            <a:off x="4104842" y="1174902"/>
            <a:ext cx="2492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1 ข้อมูลของผู้รับการประเมิน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A5939-1B9B-4AF7-8E07-28B4DEC4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42" y="1548252"/>
            <a:ext cx="4903806" cy="33174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CDB43A-75F0-43B4-B7C9-D362E9D9E5AD}"/>
              </a:ext>
            </a:extLst>
          </p:cNvPr>
          <p:cNvSpPr txBox="1"/>
          <p:nvPr/>
        </p:nvSpPr>
        <p:spPr>
          <a:xfrm>
            <a:off x="4604445" y="2775399"/>
            <a:ext cx="20689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ให้กรอกรายละเอียด </a:t>
            </a:r>
            <a:r>
              <a:rPr lang="en-US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TOR</a:t>
            </a:r>
            <a:endParaRPr lang="th-TH" dirty="0">
              <a:solidFill>
                <a:srgbClr val="FF000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E4BD9-E416-4577-A699-FC3C42AEA2DA}"/>
              </a:ext>
            </a:extLst>
          </p:cNvPr>
          <p:cNvSpPr txBox="1"/>
          <p:nvPr/>
        </p:nvSpPr>
        <p:spPr>
          <a:xfrm>
            <a:off x="5022112" y="4552051"/>
            <a:ext cx="28364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ทักษะความรู้ที่ต้องการพัฒนา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951980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F389B0-F73F-43B9-97C6-6EAC8C68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17" y="583563"/>
            <a:ext cx="6560468" cy="4289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41A240F-EBAB-45B6-A080-61B21C183AD9}"/>
              </a:ext>
            </a:extLst>
          </p:cNvPr>
          <p:cNvSpPr/>
          <p:nvPr/>
        </p:nvSpPr>
        <p:spPr>
          <a:xfrm>
            <a:off x="2908049" y="939026"/>
            <a:ext cx="4112515" cy="197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D12256-57FF-4479-9C6C-722D6C2F8A66}"/>
              </a:ext>
            </a:extLst>
          </p:cNvPr>
          <p:cNvSpPr/>
          <p:nvPr/>
        </p:nvSpPr>
        <p:spPr>
          <a:xfrm>
            <a:off x="2635148" y="1398359"/>
            <a:ext cx="1166827" cy="197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8AC5D-6A89-4BCB-ACF0-A4973DD640F0}"/>
              </a:ext>
            </a:extLst>
          </p:cNvPr>
          <p:cNvSpPr txBox="1"/>
          <p:nvPr/>
        </p:nvSpPr>
        <p:spPr>
          <a:xfrm>
            <a:off x="3801975" y="1322505"/>
            <a:ext cx="2068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สมรรถนะย่อย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3D0113-321D-47B9-A3F9-13684C3087D7}"/>
              </a:ext>
            </a:extLst>
          </p:cNvPr>
          <p:cNvSpPr txBox="1"/>
          <p:nvPr/>
        </p:nvSpPr>
        <p:spPr>
          <a:xfrm>
            <a:off x="145867" y="57817"/>
            <a:ext cx="61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</a:t>
            </a:r>
            <a:r>
              <a:rPr lang="en-US" sz="1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3</a:t>
            </a:r>
            <a:r>
              <a:rPr lang="th-TH" sz="1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ประเมินสมรรถนะ (</a:t>
            </a:r>
            <a:r>
              <a:rPr lang="en-US" sz="1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Competency Gap Assessment) </a:t>
            </a:r>
          </a:p>
        </p:txBody>
      </p:sp>
    </p:spTree>
    <p:extLst>
      <p:ext uri="{BB962C8B-B14F-4D97-AF65-F5344CB8AC3E}">
        <p14:creationId xmlns:p14="http://schemas.microsoft.com/office/powerpoint/2010/main" val="57965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24CF03-49DC-4F12-B744-E5D839324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155212"/>
              </p:ext>
            </p:extLst>
          </p:nvPr>
        </p:nvGraphicFramePr>
        <p:xfrm>
          <a:off x="806116" y="269398"/>
          <a:ext cx="7892715" cy="2708467"/>
        </p:xfrm>
        <a:graphic>
          <a:graphicData uri="http://schemas.openxmlformats.org/drawingml/2006/table">
            <a:tbl>
              <a:tblPr firstRow="1" firstCol="1" bandRow="1"/>
              <a:tblGrid>
                <a:gridCol w="522617">
                  <a:extLst>
                    <a:ext uri="{9D8B030D-6E8A-4147-A177-3AD203B41FA5}">
                      <a16:colId xmlns:a16="http://schemas.microsoft.com/office/drawing/2014/main" val="2488987923"/>
                    </a:ext>
                  </a:extLst>
                </a:gridCol>
                <a:gridCol w="2840992">
                  <a:extLst>
                    <a:ext uri="{9D8B030D-6E8A-4147-A177-3AD203B41FA5}">
                      <a16:colId xmlns:a16="http://schemas.microsoft.com/office/drawing/2014/main" val="1450790268"/>
                    </a:ext>
                  </a:extLst>
                </a:gridCol>
                <a:gridCol w="4529106">
                  <a:extLst>
                    <a:ext uri="{9D8B030D-6E8A-4147-A177-3AD203B41FA5}">
                      <a16:colId xmlns:a16="http://schemas.microsoft.com/office/drawing/2014/main" val="9726894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ครั้งที่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ประเด็นสัมภาษณ์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รายละเอียด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4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ภารกิจงาน / กำหนดสมรรถนะตามตำแหน่งงาน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วันศุกร์ที่ 16 เมษายน 2564 เวลา 09.00 น. เป็นต้นไปผ่าน </a:t>
                      </a:r>
                      <a:r>
                        <a:rPr lang="en-US" sz="14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Zoom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198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กำหนดสมรรถนะตามตำแหน่งงาน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วันศุกร์ที่ 30 เมษายน 2564 เวลา 09.00 น. เป็นต้นไปผ่าน </a:t>
                      </a:r>
                      <a:r>
                        <a:rPr lang="en-US" sz="14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Zoom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73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กำหนดพฤติกรรมการปฏิบัติงานรายสมรรถนะ ทักษะ ความรู้ ในระดับต้น กลาง สูง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วันอังคารที่ 11 พฤษภาคม 2564 เวลา 09.00 น. เป็นต้นไปผ่าน </a:t>
                      </a:r>
                      <a:r>
                        <a:rPr lang="en-US" sz="14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Zoom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31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กำหนดพฤติกรรมการปฏิบัติงานรายสมรรถนะ ทักษะ ความรู้ ในระดับต้น กลาง สูง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วันจันทร์ที่ 17 พฤษภาคม 2564 เวลา 09.00 น. เป็นต้นไปผ่าน </a:t>
                      </a:r>
                      <a:r>
                        <a:rPr lang="en-US" sz="140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Zoom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578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กำหนดพฤติกรรมการปฏิบัติงานรายสมรรถนะ ทักษะ ความรู้ ในระดับต้น กลาง สูง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วันจันทร์ที่ 24 พฤษภาคม 2564 เวลา 13.30 น. เป็นต้นไป ณ ห้องประชุมบุญสม มาร์ติน ชั้น 2 อาคารยุทธศาสตร์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33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สรุปผลและตรวจสอบ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วันศุกร์ที่ 28 พฤษภาคม 2564 เวลา 09.30 น. เป็นต้นไป ณ ห้องประชุมบุญสม มาร์ติน ชั้น 2 อาคารยุทธศาสตร์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92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นำร่างหารือร่วมกันกับพนักงานทุกส่วนงาน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IT๙" panose="020B0500040200020003" pitchFamily="34" charset="-34"/>
                        </a:rPr>
                        <a:t>ผ่านระบบ </a:t>
                      </a:r>
                      <a:r>
                        <a:rPr lang="en-US" sz="14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Zoom</a:t>
                      </a:r>
                      <a:r>
                        <a:rPr lang="th-TH" sz="1400" dirty="0">
                          <a:effectLst/>
                          <a:latin typeface="TH SarabunIT๙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วันอังคารที่ 1 และ วันพุธที่ 2 มิถุนายน เวลา 10.00 น.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19311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8EDE974-117B-40F2-BEE2-418606993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87" y="3162075"/>
            <a:ext cx="2075620" cy="1555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CF7C1F-3DA1-4F98-9E31-0E6ABB5213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2876" r="8338" b="5277"/>
          <a:stretch/>
        </p:blipFill>
        <p:spPr bwMode="auto">
          <a:xfrm>
            <a:off x="2250097" y="3162075"/>
            <a:ext cx="2074555" cy="1555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AF3A1-3BE7-4699-A23F-94991897E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r="12297"/>
          <a:stretch/>
        </p:blipFill>
        <p:spPr bwMode="auto">
          <a:xfrm>
            <a:off x="6757705" y="3162075"/>
            <a:ext cx="2376316" cy="1555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313AAE-5462-47BE-9427-8579F3519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23465" r="14995"/>
          <a:stretch/>
        </p:blipFill>
        <p:spPr bwMode="auto">
          <a:xfrm>
            <a:off x="4477821" y="3162075"/>
            <a:ext cx="2075620" cy="1555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449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8795DC-BE55-4CDC-B5E7-3ECF1447C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67" b="2860"/>
          <a:stretch/>
        </p:blipFill>
        <p:spPr>
          <a:xfrm>
            <a:off x="661176" y="169336"/>
            <a:ext cx="7413532" cy="12937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2AE945-8CBA-4FCA-A05A-107BC0546414}"/>
              </a:ext>
            </a:extLst>
          </p:cNvPr>
          <p:cNvSpPr/>
          <p:nvPr/>
        </p:nvSpPr>
        <p:spPr>
          <a:xfrm>
            <a:off x="817587" y="816224"/>
            <a:ext cx="4331929" cy="158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2F097F-9065-49BA-ACA1-716057B5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7" y="1948771"/>
            <a:ext cx="3693695" cy="2441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6042F-ECB9-4D9F-9981-2917A3E89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23" y="1516545"/>
            <a:ext cx="3500185" cy="349244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42A9902-4B3E-460A-9A23-6B4D9236982E}"/>
              </a:ext>
            </a:extLst>
          </p:cNvPr>
          <p:cNvSpPr/>
          <p:nvPr/>
        </p:nvSpPr>
        <p:spPr>
          <a:xfrm>
            <a:off x="1167061" y="3031261"/>
            <a:ext cx="385011" cy="39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481823-DA81-4EDC-895B-87DC48A3ED92}"/>
              </a:ext>
            </a:extLst>
          </p:cNvPr>
          <p:cNvSpPr/>
          <p:nvPr/>
        </p:nvSpPr>
        <p:spPr>
          <a:xfrm>
            <a:off x="4513409" y="1422925"/>
            <a:ext cx="385011" cy="39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0C9FDB-89BB-49B8-81AB-8FD41ECF2C52}"/>
              </a:ext>
            </a:extLst>
          </p:cNvPr>
          <p:cNvSpPr/>
          <p:nvPr/>
        </p:nvSpPr>
        <p:spPr>
          <a:xfrm>
            <a:off x="4533457" y="3211620"/>
            <a:ext cx="385011" cy="397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752ED3-ADC9-425F-8DBE-351108CE065E}"/>
              </a:ext>
            </a:extLst>
          </p:cNvPr>
          <p:cNvSpPr txBox="1"/>
          <p:nvPr/>
        </p:nvSpPr>
        <p:spPr>
          <a:xfrm>
            <a:off x="508732" y="1463111"/>
            <a:ext cx="2068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ให้กรอกจำนวนด้าน</a:t>
            </a:r>
          </a:p>
        </p:txBody>
      </p:sp>
    </p:spTree>
    <p:extLst>
      <p:ext uri="{BB962C8B-B14F-4D97-AF65-F5344CB8AC3E}">
        <p14:creationId xmlns:p14="http://schemas.microsoft.com/office/powerpoint/2010/main" val="228769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8795DC-BE55-4CDC-B5E7-3ECF1447C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67" b="2860"/>
          <a:stretch/>
        </p:blipFill>
        <p:spPr>
          <a:xfrm>
            <a:off x="661176" y="169336"/>
            <a:ext cx="7413532" cy="12937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2AE945-8CBA-4FCA-A05A-107BC0546414}"/>
              </a:ext>
            </a:extLst>
          </p:cNvPr>
          <p:cNvSpPr/>
          <p:nvPr/>
        </p:nvSpPr>
        <p:spPr>
          <a:xfrm>
            <a:off x="793523" y="967663"/>
            <a:ext cx="4331929" cy="548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2F097F-9065-49BA-ACA1-716057B54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7" y="1972834"/>
            <a:ext cx="3693695" cy="2441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A6042F-ECB9-4D9F-9981-2917A3E89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523" y="1540609"/>
            <a:ext cx="3500185" cy="349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9759B3-C98C-4452-B457-DD3B5CB41011}"/>
              </a:ext>
            </a:extLst>
          </p:cNvPr>
          <p:cNvSpPr txBox="1"/>
          <p:nvPr/>
        </p:nvSpPr>
        <p:spPr>
          <a:xfrm>
            <a:off x="615103" y="1580847"/>
            <a:ext cx="20689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ให้กรอกพฤติกรรมหลัก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3BBF4-1A25-4E37-8442-5051DFB11668}"/>
              </a:ext>
            </a:extLst>
          </p:cNvPr>
          <p:cNvSpPr/>
          <p:nvPr/>
        </p:nvSpPr>
        <p:spPr>
          <a:xfrm>
            <a:off x="1463309" y="3205722"/>
            <a:ext cx="1496459" cy="4879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1C189-F3A4-46F3-B5D8-7A51470D6BFA}"/>
              </a:ext>
            </a:extLst>
          </p:cNvPr>
          <p:cNvSpPr/>
          <p:nvPr/>
        </p:nvSpPr>
        <p:spPr>
          <a:xfrm>
            <a:off x="4840188" y="1578015"/>
            <a:ext cx="1692960" cy="487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13C32-D1AA-4C52-801C-3C67FB6D6B7D}"/>
              </a:ext>
            </a:extLst>
          </p:cNvPr>
          <p:cNvSpPr/>
          <p:nvPr/>
        </p:nvSpPr>
        <p:spPr>
          <a:xfrm>
            <a:off x="4838236" y="3358238"/>
            <a:ext cx="1692960" cy="323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58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B90AD5-8BE0-4E5D-9DA4-5BE5F8435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28"/>
          <a:stretch/>
        </p:blipFill>
        <p:spPr>
          <a:xfrm>
            <a:off x="481765" y="1211429"/>
            <a:ext cx="4509166" cy="27206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876801-878E-40C4-BDCA-30A2FAA1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85" y="475498"/>
            <a:ext cx="3552331" cy="41925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D63A4B-E3A3-417F-9DAF-94C9C689D73A}"/>
              </a:ext>
            </a:extLst>
          </p:cNvPr>
          <p:cNvSpPr txBox="1"/>
          <p:nvPr/>
        </p:nvSpPr>
        <p:spPr>
          <a:xfrm>
            <a:off x="481765" y="790210"/>
            <a:ext cx="206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ให้กรอกพฤติกรรมบ่งชี้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61045C-2FF4-44B1-9659-C309A1B6F655}"/>
              </a:ext>
            </a:extLst>
          </p:cNvPr>
          <p:cNvSpPr/>
          <p:nvPr/>
        </p:nvSpPr>
        <p:spPr>
          <a:xfrm>
            <a:off x="6158720" y="1059787"/>
            <a:ext cx="2624334" cy="732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54BFD-CDD7-4C07-9111-2940284BD857}"/>
              </a:ext>
            </a:extLst>
          </p:cNvPr>
          <p:cNvSpPr/>
          <p:nvPr/>
        </p:nvSpPr>
        <p:spPr>
          <a:xfrm>
            <a:off x="6158720" y="2130976"/>
            <a:ext cx="2624334" cy="1219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F5E4C1-2FFA-4E5D-9535-83A55FC5A8F0}"/>
              </a:ext>
            </a:extLst>
          </p:cNvPr>
          <p:cNvSpPr/>
          <p:nvPr/>
        </p:nvSpPr>
        <p:spPr>
          <a:xfrm>
            <a:off x="6158720" y="4055889"/>
            <a:ext cx="2624334" cy="612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06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03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18860-2ACC-47B8-9FF0-0A42D1971082}"/>
              </a:ext>
            </a:extLst>
          </p:cNvPr>
          <p:cNvSpPr txBox="1"/>
          <p:nvPr/>
        </p:nvSpPr>
        <p:spPr>
          <a:xfrm>
            <a:off x="7230140" y="677355"/>
            <a:ext cx="172247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ประเมินพฤติกรรมบ่งชี้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A9979-C04E-43D5-B171-3653EEEA3192}"/>
              </a:ext>
            </a:extLst>
          </p:cNvPr>
          <p:cNvSpPr txBox="1"/>
          <p:nvPr/>
        </p:nvSpPr>
        <p:spPr>
          <a:xfrm>
            <a:off x="7123815" y="127023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- ต้องประเมินครบทุกสมรรถนะ</a:t>
            </a:r>
            <a:b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ย่อย ของสมรรถนะตาม</a:t>
            </a:r>
            <a:b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ตำแหน่งงาน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40180-A39F-487C-BA2D-EED26095F45B}"/>
              </a:ext>
            </a:extLst>
          </p:cNvPr>
          <p:cNvSpPr txBox="1"/>
          <p:nvPr/>
        </p:nvSpPr>
        <p:spPr>
          <a:xfrm>
            <a:off x="7230140" y="2921957"/>
            <a:ext cx="1722474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สมรรถนะที่คาดหวัง </a:t>
            </a:r>
            <a:b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=</a:t>
            </a:r>
            <a:b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จำนวนด้าน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5EE604-BE51-43BC-B3E4-727E1C06F20B}"/>
              </a:ext>
            </a:extLst>
          </p:cNvPr>
          <p:cNvSpPr txBox="1"/>
          <p:nvPr/>
        </p:nvSpPr>
        <p:spPr>
          <a:xfrm>
            <a:off x="7123814" y="3873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- ต้องแสดงพฤติกรรมบ่งชี้</a:t>
            </a:r>
            <a:b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sz="12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ทุกข้อ ถึงจะผ่านในแต่ละด้าน </a:t>
            </a:r>
          </a:p>
          <a:p>
            <a:endParaRPr lang="th-TH" sz="12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39BC8-3D02-4C55-A292-224A68A4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" y="623900"/>
            <a:ext cx="6664074" cy="433513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1828F27-8CE6-4168-9AF6-28B15ADE70EA}"/>
              </a:ext>
            </a:extLst>
          </p:cNvPr>
          <p:cNvSpPr/>
          <p:nvPr/>
        </p:nvSpPr>
        <p:spPr>
          <a:xfrm>
            <a:off x="5802236" y="4364360"/>
            <a:ext cx="332657" cy="310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1B1731-DD1D-4F66-9AF4-CFC5975348C2}"/>
              </a:ext>
            </a:extLst>
          </p:cNvPr>
          <p:cNvSpPr/>
          <p:nvPr/>
        </p:nvSpPr>
        <p:spPr>
          <a:xfrm>
            <a:off x="4891954" y="4621087"/>
            <a:ext cx="332657" cy="3104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920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C6CE443-99D7-4FC1-AD90-0030C627F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8" y="582281"/>
            <a:ext cx="7568364" cy="37132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024D9B-5815-422D-ACC7-56D5B7F24747}"/>
              </a:ext>
            </a:extLst>
          </p:cNvPr>
          <p:cNvSpPr txBox="1"/>
          <p:nvPr/>
        </p:nvSpPr>
        <p:spPr>
          <a:xfrm>
            <a:off x="787818" y="212949"/>
            <a:ext cx="489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ส่วนที่ 4 แผนพัฒนารายบุคคล (</a:t>
            </a:r>
            <a:r>
              <a:rPr lang="en-US" sz="1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CMU Proactive IDP)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85E1E4-449A-433C-9E4F-DD25A518C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7" t="21428" r="2308" b="30129"/>
          <a:stretch/>
        </p:blipFill>
        <p:spPr>
          <a:xfrm>
            <a:off x="787818" y="4360813"/>
            <a:ext cx="7568364" cy="6033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2956C7-8BDA-4703-AE84-6276C6802030}"/>
              </a:ext>
            </a:extLst>
          </p:cNvPr>
          <p:cNvSpPr/>
          <p:nvPr/>
        </p:nvSpPr>
        <p:spPr>
          <a:xfrm>
            <a:off x="787817" y="1484921"/>
            <a:ext cx="2208045" cy="2666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D33C7-A30F-46A7-9427-7CA323CE4539}"/>
              </a:ext>
            </a:extLst>
          </p:cNvPr>
          <p:cNvSpPr txBox="1"/>
          <p:nvPr/>
        </p:nvSpPr>
        <p:spPr>
          <a:xfrm>
            <a:off x="2637993" y="2161924"/>
            <a:ext cx="2477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General Competency = </a:t>
            </a:r>
            <a:r>
              <a:rPr lang="th-TH" sz="12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บังคับ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DA81D0-41B3-4508-A827-E5359B980C0A}"/>
              </a:ext>
            </a:extLst>
          </p:cNvPr>
          <p:cNvSpPr/>
          <p:nvPr/>
        </p:nvSpPr>
        <p:spPr>
          <a:xfrm>
            <a:off x="6148140" y="1791109"/>
            <a:ext cx="215900" cy="206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8DDE8E-C89F-42B5-B592-3DFD37A39805}"/>
              </a:ext>
            </a:extLst>
          </p:cNvPr>
          <p:cNvSpPr/>
          <p:nvPr/>
        </p:nvSpPr>
        <p:spPr>
          <a:xfrm>
            <a:off x="7805880" y="1749241"/>
            <a:ext cx="514206" cy="4975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059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862787-EFC6-4A4F-91F1-F0C89444B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90"/>
          <a:stretch/>
        </p:blipFill>
        <p:spPr>
          <a:xfrm>
            <a:off x="581025" y="1612729"/>
            <a:ext cx="7981950" cy="2834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C33B43-AED3-41BE-A9D6-AC2995BDB8DE}"/>
              </a:ext>
            </a:extLst>
          </p:cNvPr>
          <p:cNvSpPr txBox="1"/>
          <p:nvPr/>
        </p:nvSpPr>
        <p:spPr>
          <a:xfrm>
            <a:off x="357029" y="424153"/>
            <a:ext cx="3806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Functional Competency = </a:t>
            </a:r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ให้กรอกสมรรถนะย่อย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B23036-0B8A-4B39-B3F3-1C2F4F3F7837}"/>
              </a:ext>
            </a:extLst>
          </p:cNvPr>
          <p:cNvSpPr/>
          <p:nvPr/>
        </p:nvSpPr>
        <p:spPr>
          <a:xfrm>
            <a:off x="1046747" y="3814007"/>
            <a:ext cx="1383632" cy="632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A91438-FCD0-4B0A-9ECC-5D25A74D77C9}"/>
              </a:ext>
            </a:extLst>
          </p:cNvPr>
          <p:cNvSpPr txBox="1"/>
          <p:nvPr/>
        </p:nvSpPr>
        <p:spPr>
          <a:xfrm>
            <a:off x="921953" y="4581590"/>
            <a:ext cx="3806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ให้กรอกทักษะ ความรู้ อื่นๆเพิ่มเติม ที่ต้องการพัฒนา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B1EEBD-F3D8-4150-9E54-90EB56414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872286"/>
            <a:ext cx="7972425" cy="7524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124DE36-DCA0-4286-A556-88FA1D5B82CE}"/>
              </a:ext>
            </a:extLst>
          </p:cNvPr>
          <p:cNvSpPr/>
          <p:nvPr/>
        </p:nvSpPr>
        <p:spPr>
          <a:xfrm>
            <a:off x="1046747" y="1624761"/>
            <a:ext cx="1383632" cy="2189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79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D06ABB1-BC98-4A5A-AE85-5E4F7A9F1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90"/>
          <a:stretch/>
        </p:blipFill>
        <p:spPr>
          <a:xfrm>
            <a:off x="581025" y="1528508"/>
            <a:ext cx="7981950" cy="2834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23B545-E4EC-4641-B338-693528CE7420}"/>
              </a:ext>
            </a:extLst>
          </p:cNvPr>
          <p:cNvSpPr txBox="1"/>
          <p:nvPr/>
        </p:nvSpPr>
        <p:spPr>
          <a:xfrm>
            <a:off x="581025" y="301753"/>
            <a:ext cx="3806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คำนวน </a:t>
            </a:r>
            <a:r>
              <a:rPr lang="en-US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GAP = </a:t>
            </a:r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จากสมรรถนะที่คาดหวัง - สมรรถนะปัจจุบัน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D70F72-6CF3-4D42-97E2-31DB78532658}"/>
              </a:ext>
            </a:extLst>
          </p:cNvPr>
          <p:cNvSpPr/>
          <p:nvPr/>
        </p:nvSpPr>
        <p:spPr>
          <a:xfrm>
            <a:off x="3777459" y="2582730"/>
            <a:ext cx="367559" cy="362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C670AC-6D85-43D6-8F61-DBC7E9C73C99}"/>
              </a:ext>
            </a:extLst>
          </p:cNvPr>
          <p:cNvSpPr/>
          <p:nvPr/>
        </p:nvSpPr>
        <p:spPr>
          <a:xfrm>
            <a:off x="2690543" y="1624761"/>
            <a:ext cx="1518003" cy="2189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37C02B-B239-4501-982A-7B5040DD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872286"/>
            <a:ext cx="7972425" cy="752475"/>
          </a:xfrm>
          <a:prstGeom prst="rect">
            <a:avLst/>
          </a:prstGeom>
        </p:spPr>
      </p:pic>
      <p:cxnSp>
        <p:nvCxnSpPr>
          <p:cNvPr id="24" name="Elbow Connector 9">
            <a:extLst>
              <a:ext uri="{FF2B5EF4-FFF2-40B4-BE49-F238E27FC236}">
                <a16:creationId xmlns:a16="http://schemas.microsoft.com/office/drawing/2014/main" id="{812202B0-8BAA-48CA-92EF-D67DF09F45ED}"/>
              </a:ext>
            </a:extLst>
          </p:cNvPr>
          <p:cNvCxnSpPr>
            <a:cxnSpLocks/>
          </p:cNvCxnSpPr>
          <p:nvPr/>
        </p:nvCxnSpPr>
        <p:spPr>
          <a:xfrm>
            <a:off x="1089968" y="609530"/>
            <a:ext cx="1594291" cy="1492860"/>
          </a:xfrm>
          <a:prstGeom prst="bentConnector3">
            <a:avLst>
              <a:gd name="adj1" fmla="val -56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C70C340-9220-4AFA-B5B0-1486486BA740}"/>
              </a:ext>
            </a:extLst>
          </p:cNvPr>
          <p:cNvSpPr/>
          <p:nvPr/>
        </p:nvSpPr>
        <p:spPr>
          <a:xfrm>
            <a:off x="3791149" y="1516927"/>
            <a:ext cx="367559" cy="362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774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23F1D1-6A13-4135-8A0D-93CB70204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4" b="9031"/>
          <a:stretch/>
        </p:blipFill>
        <p:spPr>
          <a:xfrm>
            <a:off x="85609" y="992678"/>
            <a:ext cx="3688682" cy="1010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9EDFAE-2031-4CAC-83AA-602B5E1B2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68"/>
          <a:stretch/>
        </p:blipFill>
        <p:spPr>
          <a:xfrm>
            <a:off x="96626" y="259253"/>
            <a:ext cx="3688682" cy="733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3BA0E6-8B6A-4BD1-91C4-890024439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67" y="1498004"/>
            <a:ext cx="4972991" cy="3235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C4BF70-F012-4018-A872-AA7745E91011}"/>
              </a:ext>
            </a:extLst>
          </p:cNvPr>
          <p:cNvSpPr/>
          <p:nvPr/>
        </p:nvSpPr>
        <p:spPr>
          <a:xfrm>
            <a:off x="2373517" y="992678"/>
            <a:ext cx="854425" cy="230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Elbow Connector 11">
            <a:extLst>
              <a:ext uri="{FF2B5EF4-FFF2-40B4-BE49-F238E27FC236}">
                <a16:creationId xmlns:a16="http://schemas.microsoft.com/office/drawing/2014/main" id="{138E7679-6FDE-4E09-98D6-352F03F4F3F5}"/>
              </a:ext>
            </a:extLst>
          </p:cNvPr>
          <p:cNvCxnSpPr>
            <a:cxnSpLocks/>
          </p:cNvCxnSpPr>
          <p:nvPr/>
        </p:nvCxnSpPr>
        <p:spPr>
          <a:xfrm>
            <a:off x="2800729" y="1222872"/>
            <a:ext cx="4060002" cy="3065747"/>
          </a:xfrm>
          <a:prstGeom prst="bentConnector3">
            <a:avLst>
              <a:gd name="adj1" fmla="val 61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962369C-276D-40A3-B7CC-BB18E9994A1F}"/>
              </a:ext>
            </a:extLst>
          </p:cNvPr>
          <p:cNvSpPr/>
          <p:nvPr/>
        </p:nvSpPr>
        <p:spPr>
          <a:xfrm>
            <a:off x="7226955" y="4461906"/>
            <a:ext cx="263519" cy="24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BA6363-82E6-45DA-AC29-0173D4EC5BEC}"/>
              </a:ext>
            </a:extLst>
          </p:cNvPr>
          <p:cNvSpPr/>
          <p:nvPr/>
        </p:nvSpPr>
        <p:spPr>
          <a:xfrm>
            <a:off x="7851781" y="4189254"/>
            <a:ext cx="263519" cy="245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8481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9AABF3B-64CA-4241-B639-0D4090D34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40"/>
          <a:stretch/>
        </p:blipFill>
        <p:spPr>
          <a:xfrm>
            <a:off x="283570" y="481906"/>
            <a:ext cx="7981950" cy="1137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2EECDD-C6F0-47C4-9BEF-DBE6B02B484C}"/>
              </a:ext>
            </a:extLst>
          </p:cNvPr>
          <p:cNvSpPr txBox="1"/>
          <p:nvPr/>
        </p:nvSpPr>
        <p:spPr>
          <a:xfrm>
            <a:off x="395787" y="2571750"/>
            <a:ext cx="2804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กำหนด</a:t>
            </a:r>
            <a:r>
              <a:rPr lang="th-TH" sz="1600" u="sng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หัวข้อ การพัฒนา</a:t>
            </a:r>
            <a:r>
              <a:rPr lang="th-TH" sz="16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จาก </a:t>
            </a:r>
            <a:r>
              <a:rPr lang="en-US" sz="1600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GAP</a:t>
            </a:r>
            <a:endParaRPr lang="th-TH" sz="1600" dirty="0">
              <a:solidFill>
                <a:srgbClr val="FF000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10DABF-A050-4C05-8BAC-A538B340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18"/>
          <a:stretch/>
        </p:blipFill>
        <p:spPr>
          <a:xfrm>
            <a:off x="3632180" y="1850833"/>
            <a:ext cx="4810125" cy="29394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390F41-0D8C-4BA3-95C3-FFE5E014AD4C}"/>
              </a:ext>
            </a:extLst>
          </p:cNvPr>
          <p:cNvSpPr/>
          <p:nvPr/>
        </p:nvSpPr>
        <p:spPr>
          <a:xfrm>
            <a:off x="4423961" y="709859"/>
            <a:ext cx="176270" cy="681668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B442F6-6382-4DA2-AE78-E1B35AC40136}"/>
              </a:ext>
            </a:extLst>
          </p:cNvPr>
          <p:cNvSpPr/>
          <p:nvPr/>
        </p:nvSpPr>
        <p:spPr>
          <a:xfrm>
            <a:off x="4758224" y="505664"/>
            <a:ext cx="263058" cy="2492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0DDA27-48A0-4012-B2F3-8E5121EC2669}"/>
              </a:ext>
            </a:extLst>
          </p:cNvPr>
          <p:cNvCxnSpPr>
            <a:cxnSpLocks/>
          </p:cNvCxnSpPr>
          <p:nvPr/>
        </p:nvCxnSpPr>
        <p:spPr>
          <a:xfrm flipH="1">
            <a:off x="3810993" y="642679"/>
            <a:ext cx="927104" cy="3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71916AB-9C1D-4AE0-B61D-9D6C40A24480}"/>
              </a:ext>
            </a:extLst>
          </p:cNvPr>
          <p:cNvSpPr/>
          <p:nvPr/>
        </p:nvSpPr>
        <p:spPr>
          <a:xfrm>
            <a:off x="5267410" y="493759"/>
            <a:ext cx="263058" cy="249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30AC91-A23A-496B-B4A7-32A0B849A675}"/>
              </a:ext>
            </a:extLst>
          </p:cNvPr>
          <p:cNvSpPr/>
          <p:nvPr/>
        </p:nvSpPr>
        <p:spPr>
          <a:xfrm>
            <a:off x="6829969" y="3466477"/>
            <a:ext cx="263058" cy="249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4208B3-8A85-48A3-864E-7BA928F2B98F}"/>
              </a:ext>
            </a:extLst>
          </p:cNvPr>
          <p:cNvSpPr/>
          <p:nvPr/>
        </p:nvSpPr>
        <p:spPr>
          <a:xfrm>
            <a:off x="5230687" y="4015489"/>
            <a:ext cx="263058" cy="24925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102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9E1C66B-B898-4702-AD84-30AA59368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90"/>
          <a:stretch/>
        </p:blipFill>
        <p:spPr>
          <a:xfrm>
            <a:off x="192164" y="437577"/>
            <a:ext cx="7034901" cy="9508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584BF34-BC02-4A08-A6E3-3A1A084A4306}"/>
              </a:ext>
            </a:extLst>
          </p:cNvPr>
          <p:cNvSpPr/>
          <p:nvPr/>
        </p:nvSpPr>
        <p:spPr>
          <a:xfrm>
            <a:off x="6768449" y="492662"/>
            <a:ext cx="425565" cy="39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A000BF-64D5-46C5-B613-890523AF62D7}"/>
              </a:ext>
            </a:extLst>
          </p:cNvPr>
          <p:cNvSpPr/>
          <p:nvPr/>
        </p:nvSpPr>
        <p:spPr>
          <a:xfrm>
            <a:off x="5261467" y="806010"/>
            <a:ext cx="227919" cy="214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D5B7F3-FA91-48F8-82EC-AC5C14A3E28B}"/>
              </a:ext>
            </a:extLst>
          </p:cNvPr>
          <p:cNvSpPr/>
          <p:nvPr/>
        </p:nvSpPr>
        <p:spPr>
          <a:xfrm>
            <a:off x="6433347" y="1202950"/>
            <a:ext cx="227919" cy="214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F04DA-CBD2-4EBC-A180-10E3D6351932}"/>
              </a:ext>
            </a:extLst>
          </p:cNvPr>
          <p:cNvSpPr txBox="1"/>
          <p:nvPr/>
        </p:nvSpPr>
        <p:spPr>
          <a:xfrm>
            <a:off x="6433347" y="1443543"/>
            <a:ext cx="211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กำหนดวิธีการ จาก</a:t>
            </a:r>
            <a:br>
              <a:rPr lang="en-US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13 วิธีการพัฒนา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1003BB-AD95-4C20-A9AC-6537455F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0" y="1560613"/>
            <a:ext cx="3500185" cy="349244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403D8B-2CFF-4E24-BE16-1A26FAA64726}"/>
              </a:ext>
            </a:extLst>
          </p:cNvPr>
          <p:cNvSpPr/>
          <p:nvPr/>
        </p:nvSpPr>
        <p:spPr>
          <a:xfrm>
            <a:off x="2524791" y="1581146"/>
            <a:ext cx="1220944" cy="2480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66AE3F-23F5-46F7-9D87-3F9DB545C830}"/>
              </a:ext>
            </a:extLst>
          </p:cNvPr>
          <p:cNvSpPr/>
          <p:nvPr/>
        </p:nvSpPr>
        <p:spPr>
          <a:xfrm>
            <a:off x="2524791" y="3333913"/>
            <a:ext cx="1397214" cy="2480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C133D8-3BF6-4A87-90B6-64AD5B7EAA77}"/>
              </a:ext>
            </a:extLst>
          </p:cNvPr>
          <p:cNvSpPr txBox="1"/>
          <p:nvPr/>
        </p:nvSpPr>
        <p:spPr>
          <a:xfrm>
            <a:off x="4673407" y="2417861"/>
            <a:ext cx="2504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กำหนด</a:t>
            </a:r>
            <a:r>
              <a:rPr lang="th-TH" u="sng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จากทักษะ ความรู้</a:t>
            </a:r>
            <a:r>
              <a:rPr lang="th-TH" dirty="0">
                <a:solidFill>
                  <a:srgbClr val="FF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ที่กำหนดไว้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37D56B-88F9-49FD-8F17-7EECE680688E}"/>
              </a:ext>
            </a:extLst>
          </p:cNvPr>
          <p:cNvSpPr txBox="1"/>
          <p:nvPr/>
        </p:nvSpPr>
        <p:spPr>
          <a:xfrm>
            <a:off x="4275626" y="3141958"/>
            <a:ext cx="3454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**ในการกำหนดวิธีการพัฒนานั้น ให้เป็นไปตามการตกลงร่วมกันระหว่างผู้รับการพัฒนาและผู้ประเมิน**</a:t>
            </a:r>
          </a:p>
        </p:txBody>
      </p:sp>
    </p:spTree>
    <p:extLst>
      <p:ext uri="{BB962C8B-B14F-4D97-AF65-F5344CB8AC3E}">
        <p14:creationId xmlns:p14="http://schemas.microsoft.com/office/powerpoint/2010/main" val="65476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FBED90-8332-40BC-B2E9-F9FFC47CD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76200"/>
            <a:ext cx="73247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4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</a:t>
            </a:r>
            <a:r>
              <a:rPr lang="th-TH" sz="3600" dirty="0">
                <a:solidFill>
                  <a:schemeClr val="accent4"/>
                </a:solidFill>
              </a:rPr>
              <a:t>3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6" name="Google Shape;602;p42">
            <a:extLst>
              <a:ext uri="{FF2B5EF4-FFF2-40B4-BE49-F238E27FC236}">
                <a16:creationId xmlns:a16="http://schemas.microsoft.com/office/drawing/2014/main" id="{F9CF1795-2182-428B-A714-910276058EC9}"/>
              </a:ext>
            </a:extLst>
          </p:cNvPr>
          <p:cNvSpPr txBox="1">
            <a:spLocks/>
          </p:cNvSpPr>
          <p:nvPr/>
        </p:nvSpPr>
        <p:spPr>
          <a:xfrm flipH="1">
            <a:off x="944121" y="529980"/>
            <a:ext cx="6881441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Livvic"/>
              <a:buNone/>
            </a:pPr>
            <a:r>
              <a:rPr lang="en-US" sz="24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&lt;&lt; </a:t>
            </a:r>
            <a:r>
              <a:rPr lang="th-TH" sz="24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แบบฟอร์มขอบเขตงานเพื่อการพัฒนา (</a:t>
            </a:r>
            <a:r>
              <a:rPr lang="en-US" sz="24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TOR)</a:t>
            </a:r>
            <a:r>
              <a:rPr lang="en-US" sz="24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&gt;&gt;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F4F1A-7304-4CB4-9ACF-E88C7D9FDAAB}"/>
              </a:ext>
            </a:extLst>
          </p:cNvPr>
          <p:cNvSpPr/>
          <p:nvPr/>
        </p:nvSpPr>
        <p:spPr>
          <a:xfrm>
            <a:off x="1094071" y="996603"/>
            <a:ext cx="7280671" cy="51288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กรณีกำหนดการพัฒนารูปแบบที่นอกเหนือจากการเข้าฝึกอบรม (</a:t>
            </a:r>
            <a:r>
              <a:rPr lang="en-US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Training) </a:t>
            </a:r>
            <a:r>
              <a:rPr lang="th-TH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หรือการเรียนรู้ด้วย  (</a:t>
            </a:r>
            <a:r>
              <a:rPr lang="en-US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Self-Learning) </a:t>
            </a:r>
            <a:r>
              <a:rPr lang="th-TH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นั้น จะต้องกำหนดขอบเขตงานเพื่อการพัฒนา (</a:t>
            </a:r>
            <a:r>
              <a:rPr lang="en-US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TOR) </a:t>
            </a:r>
            <a:r>
              <a:rPr lang="th-TH" dirty="0">
                <a:solidFill>
                  <a:schemeClr val="tx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และแนบผลงานเป็นหลักฐาน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4E539C-36B5-45BC-AA9C-6EA05885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4" y="1695516"/>
            <a:ext cx="2856117" cy="329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9415B-7B70-4D6D-B520-39375EBD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69" y="1695516"/>
            <a:ext cx="2752707" cy="3269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60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7048CB-DECE-4B53-A49B-975AB4A652A7}"/>
              </a:ext>
            </a:extLst>
          </p:cNvPr>
          <p:cNvSpPr/>
          <p:nvPr/>
        </p:nvSpPr>
        <p:spPr>
          <a:xfrm>
            <a:off x="1378786" y="480854"/>
            <a:ext cx="2684740" cy="393002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สมรรถนะตามตำแหน่งงาน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18CF6-DF24-4C2A-BEBA-09EB0099A4DE}"/>
              </a:ext>
            </a:extLst>
          </p:cNvPr>
          <p:cNvSpPr/>
          <p:nvPr/>
        </p:nvSpPr>
        <p:spPr>
          <a:xfrm>
            <a:off x="587927" y="1174780"/>
            <a:ext cx="41707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u="sng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องค์ประกอบของสมรรถนะ</a:t>
            </a:r>
            <a:endParaRPr lang="en-US" sz="1600" b="1" u="sng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  <a:p>
            <a:endParaRPr lang="th-TH" b="1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  <a:p>
            <a:r>
              <a:rPr lang="th-TH" b="1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 </a:t>
            </a:r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สมรรถนะย่อย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 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 พฤติกรรมหลักแต่ละสมรรถนะ แบ่งเป็นด้าน </a:t>
            </a:r>
          </a:p>
          <a:p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(ระดับ ต้น กลาง สูง)</a:t>
            </a:r>
          </a:p>
          <a:p>
            <a:endParaRPr lang="th-TH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D1772-6382-440F-ABF1-D2DFA302DA44}"/>
              </a:ext>
            </a:extLst>
          </p:cNvPr>
          <p:cNvSpPr/>
          <p:nvPr/>
        </p:nvSpPr>
        <p:spPr>
          <a:xfrm>
            <a:off x="518648" y="1648797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37D2DC-66DB-4F15-896D-785F3867A5E5}"/>
              </a:ext>
            </a:extLst>
          </p:cNvPr>
          <p:cNvSpPr/>
          <p:nvPr/>
        </p:nvSpPr>
        <p:spPr>
          <a:xfrm>
            <a:off x="518648" y="2047751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652433-EA37-4DBD-AAE3-8509FE92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0" y="2679838"/>
            <a:ext cx="4693466" cy="2137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B0A9BF-A88F-4AA6-8D9F-096EAB2E533F}"/>
              </a:ext>
            </a:extLst>
          </p:cNvPr>
          <p:cNvSpPr/>
          <p:nvPr/>
        </p:nvSpPr>
        <p:spPr>
          <a:xfrm>
            <a:off x="518648" y="3735979"/>
            <a:ext cx="3848815" cy="466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EF7826-8E95-44CD-8088-1C7555708F4C}"/>
              </a:ext>
            </a:extLst>
          </p:cNvPr>
          <p:cNvSpPr/>
          <p:nvPr/>
        </p:nvSpPr>
        <p:spPr>
          <a:xfrm>
            <a:off x="2356214" y="3831633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13FCF4-C20D-47CE-931F-05491F92E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07" y="798736"/>
            <a:ext cx="3899408" cy="4014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8F5976-3D53-4AA5-96DC-BEC80104DF5F}"/>
              </a:ext>
            </a:extLst>
          </p:cNvPr>
          <p:cNvSpPr/>
          <p:nvPr/>
        </p:nvSpPr>
        <p:spPr>
          <a:xfrm>
            <a:off x="5769937" y="1648797"/>
            <a:ext cx="206620" cy="2087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89F0BD-1930-4FFF-A7BF-B2DC609C4293}"/>
              </a:ext>
            </a:extLst>
          </p:cNvPr>
          <p:cNvSpPr/>
          <p:nvPr/>
        </p:nvSpPr>
        <p:spPr>
          <a:xfrm>
            <a:off x="5468716" y="2519479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  <a:endParaRPr lang="th-TH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C4C19E-A563-4EBB-BAD1-E68C0F3BA982}"/>
              </a:ext>
            </a:extLst>
          </p:cNvPr>
          <p:cNvCxnSpPr/>
          <p:nvPr/>
        </p:nvCxnSpPr>
        <p:spPr>
          <a:xfrm>
            <a:off x="5976557" y="2023687"/>
            <a:ext cx="14589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65B57-835E-486A-87E8-89865E214344}"/>
              </a:ext>
            </a:extLst>
          </p:cNvPr>
          <p:cNvCxnSpPr>
            <a:cxnSpLocks/>
          </p:cNvCxnSpPr>
          <p:nvPr/>
        </p:nvCxnSpPr>
        <p:spPr>
          <a:xfrm>
            <a:off x="5996605" y="2645322"/>
            <a:ext cx="13546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4C706-902A-4C52-85C2-B80C9A97EAD3}"/>
              </a:ext>
            </a:extLst>
          </p:cNvPr>
          <p:cNvCxnSpPr>
            <a:cxnSpLocks/>
          </p:cNvCxnSpPr>
          <p:nvPr/>
        </p:nvCxnSpPr>
        <p:spPr>
          <a:xfrm>
            <a:off x="5996605" y="3258930"/>
            <a:ext cx="12704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8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66AACC-8BAE-4572-9A94-2AE520C7F33B}"/>
              </a:ext>
            </a:extLst>
          </p:cNvPr>
          <p:cNvSpPr/>
          <p:nvPr/>
        </p:nvSpPr>
        <p:spPr>
          <a:xfrm>
            <a:off x="1235332" y="1458605"/>
            <a:ext cx="2155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พฤติกรรมบ่งชี้แต่ละด้าน</a:t>
            </a:r>
            <a:br>
              <a:rPr lang="en-US" sz="1600" dirty="0"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sz="16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(ระดับ ต้น กลาง สูง)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01CA54-59C2-4C38-A353-E3B62D464AF4}"/>
              </a:ext>
            </a:extLst>
          </p:cNvPr>
          <p:cNvSpPr/>
          <p:nvPr/>
        </p:nvSpPr>
        <p:spPr>
          <a:xfrm>
            <a:off x="1093823" y="1476818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3F15D-C053-4E44-BDC5-6071C34F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58" y="246030"/>
            <a:ext cx="4518065" cy="4651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896E75-3614-4D78-B0E9-9F328E379DDA}"/>
              </a:ext>
            </a:extLst>
          </p:cNvPr>
          <p:cNvSpPr/>
          <p:nvPr/>
        </p:nvSpPr>
        <p:spPr>
          <a:xfrm>
            <a:off x="4934832" y="1650001"/>
            <a:ext cx="1742695" cy="546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06869-EC90-4966-8454-BD2F03216211}"/>
              </a:ext>
            </a:extLst>
          </p:cNvPr>
          <p:cNvSpPr/>
          <p:nvPr/>
        </p:nvSpPr>
        <p:spPr>
          <a:xfrm>
            <a:off x="4934832" y="2389268"/>
            <a:ext cx="1742695" cy="546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AEED3A-C939-4A06-99C4-A625E9DD3A05}"/>
              </a:ext>
            </a:extLst>
          </p:cNvPr>
          <p:cNvSpPr/>
          <p:nvPr/>
        </p:nvSpPr>
        <p:spPr>
          <a:xfrm>
            <a:off x="4934831" y="3128534"/>
            <a:ext cx="1742695" cy="1768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9CC8F3-F3A5-44AD-B878-EB73C7D79C52}"/>
              </a:ext>
            </a:extLst>
          </p:cNvPr>
          <p:cNvSpPr/>
          <p:nvPr/>
        </p:nvSpPr>
        <p:spPr>
          <a:xfrm>
            <a:off x="4542096" y="1750992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4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488797-7CD3-4FA4-9563-6D86D33EBE30}"/>
              </a:ext>
            </a:extLst>
          </p:cNvPr>
          <p:cNvSpPr/>
          <p:nvPr/>
        </p:nvSpPr>
        <p:spPr>
          <a:xfrm>
            <a:off x="6431582" y="2232168"/>
            <a:ext cx="2441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 ความรู้ ตามสมรรถนะย่อย ที่ส่งผลให้เกิดพฤติกรรมแต่ละด้าน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C14A78-7331-4FFD-86FF-B4ED9AEC1076}"/>
              </a:ext>
            </a:extLst>
          </p:cNvPr>
          <p:cNvSpPr/>
          <p:nvPr/>
        </p:nvSpPr>
        <p:spPr>
          <a:xfrm>
            <a:off x="6219190" y="2297576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163E6-611E-4AEF-B926-2E78D0EF0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52" y="226480"/>
            <a:ext cx="4518065" cy="4651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3028BB-5E2B-402F-91DD-519BC604D579}"/>
              </a:ext>
            </a:extLst>
          </p:cNvPr>
          <p:cNvSpPr/>
          <p:nvPr/>
        </p:nvSpPr>
        <p:spPr>
          <a:xfrm>
            <a:off x="3450126" y="1249952"/>
            <a:ext cx="1699391" cy="3083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754D19-2EB4-4C1C-B659-6E23E25CC5A3}"/>
              </a:ext>
            </a:extLst>
          </p:cNvPr>
          <p:cNvSpPr/>
          <p:nvPr/>
        </p:nvSpPr>
        <p:spPr>
          <a:xfrm>
            <a:off x="4158312" y="882954"/>
            <a:ext cx="283018" cy="274174"/>
          </a:xfrm>
          <a:prstGeom prst="ellipse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A173B1-E1C9-A46F-547D-4498A28A213A}"/>
              </a:ext>
            </a:extLst>
          </p:cNvPr>
          <p:cNvSpPr txBox="1"/>
          <p:nvPr/>
        </p:nvSpPr>
        <p:spPr>
          <a:xfrm>
            <a:off x="876827" y="622533"/>
            <a:ext cx="296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การประเมินการปฏิบัติงาน</a:t>
            </a:r>
            <a:endParaRPr lang="th-TH" sz="2400" dirty="0">
              <a:solidFill>
                <a:srgbClr val="7030A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4A5F8-4883-E27D-F7B9-559B0C3364F8}"/>
              </a:ext>
            </a:extLst>
          </p:cNvPr>
          <p:cNvSpPr txBox="1"/>
          <p:nvPr/>
        </p:nvSpPr>
        <p:spPr>
          <a:xfrm>
            <a:off x="5722278" y="622533"/>
            <a:ext cx="277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การประเมินเพื่อพัฒนา</a:t>
            </a:r>
            <a:endParaRPr lang="th-TH" sz="2400" dirty="0">
              <a:solidFill>
                <a:srgbClr val="7030A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4C68F-0515-AD80-41AB-5F56F442EDAD}"/>
              </a:ext>
            </a:extLst>
          </p:cNvPr>
          <p:cNvSpPr txBox="1"/>
          <p:nvPr/>
        </p:nvSpPr>
        <p:spPr>
          <a:xfrm>
            <a:off x="4208443" y="622533"/>
            <a:ext cx="9199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VS</a:t>
            </a:r>
            <a:endParaRPr lang="th-TH" sz="3200" b="1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604DCD-BE42-1DE1-8372-B91559D80992}"/>
              </a:ext>
            </a:extLst>
          </p:cNvPr>
          <p:cNvCxnSpPr/>
          <p:nvPr/>
        </p:nvCxnSpPr>
        <p:spPr>
          <a:xfrm>
            <a:off x="4572000" y="1388125"/>
            <a:ext cx="0" cy="343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5CC98F-B754-F379-1445-75023B29A7A6}"/>
              </a:ext>
            </a:extLst>
          </p:cNvPr>
          <p:cNvSpPr txBox="1"/>
          <p:nvPr/>
        </p:nvSpPr>
        <p:spPr>
          <a:xfrm>
            <a:off x="495334" y="1439379"/>
            <a:ext cx="3959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ประเมิน: ผลสัมฤทธิ์ของ (ร้อยละ </a:t>
            </a:r>
            <a:r>
              <a:rPr lang="en-US" sz="1800" dirty="0">
                <a:latin typeface="Srinakharinwirot" panose="020B0604020202020204" charset="-34"/>
                <a:cs typeface="Srinakharinwirot" panose="020B0604020202020204" charset="-34"/>
              </a:rPr>
              <a:t>7</a:t>
            </a: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0) </a:t>
            </a:r>
          </a:p>
          <a:p>
            <a:pPr marL="342900" lvl="1" indent="-342900">
              <a:buFont typeface="+mj-lt"/>
              <a:buAutoNum type="arabicPeriod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งานบริหารจัดการ</a:t>
            </a:r>
          </a:p>
          <a:p>
            <a:pPr marL="342900" lvl="1" indent="-342900">
              <a:buFont typeface="+mj-lt"/>
              <a:buAutoNum type="arabicPeriod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งานประจำ</a:t>
            </a:r>
          </a:p>
          <a:p>
            <a:pPr marL="342900" lvl="1" indent="-342900">
              <a:buFont typeface="+mj-lt"/>
              <a:buAutoNum type="arabicPeriod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งานเชิงพัฒนา</a:t>
            </a:r>
          </a:p>
          <a:p>
            <a:pPr marL="342900" lvl="1" indent="-342900">
              <a:buFont typeface="+mj-lt"/>
              <a:buAutoNum type="arabicPeriod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งานพิเศษอื่น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6F230-87D7-1D31-26E7-7889C691FD6E}"/>
              </a:ext>
            </a:extLst>
          </p:cNvPr>
          <p:cNvSpPr txBox="1"/>
          <p:nvPr/>
        </p:nvSpPr>
        <p:spPr>
          <a:xfrm>
            <a:off x="495334" y="3048279"/>
            <a:ext cx="3971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พฤติกรรมการปฏิบัติงาน (ร้อยละ 30)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ตามสมรรถนะการปฏิบัติงานที่มหาวิทยาลัยกำหนด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52840-B0AE-55C7-AE75-A0ECF890DF23}"/>
              </a:ext>
            </a:extLst>
          </p:cNvPr>
          <p:cNvSpPr txBox="1"/>
          <p:nvPr/>
        </p:nvSpPr>
        <p:spPr>
          <a:xfrm>
            <a:off x="4668397" y="3734130"/>
            <a:ext cx="4395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2"/>
                </a:solidFill>
                <a:latin typeface="Srinakharinwirot" panose="020B0604020202020204" charset="-34"/>
                <a:cs typeface="Srinakharinwirot" panose="020B0604020202020204" charset="-34"/>
              </a:rPr>
              <a:t>เป้าหมาย</a:t>
            </a:r>
            <a:r>
              <a:rPr lang="th-TH" sz="2400" dirty="0">
                <a:latin typeface="Srinakharinwirot" panose="020B0604020202020204" charset="-34"/>
                <a:cs typeface="Srinakharinwirot" panose="020B0604020202020204" charset="-34"/>
              </a:rPr>
              <a:t> </a:t>
            </a:r>
            <a:r>
              <a:rPr lang="en-US" sz="2400" dirty="0">
                <a:latin typeface="Srinakharinwirot" panose="020B0604020202020204" charset="-34"/>
                <a:cs typeface="Srinakharinwirot" panose="020B0604020202020204" charset="-34"/>
              </a:rPr>
              <a:t>: </a:t>
            </a:r>
            <a:r>
              <a:rPr lang="th-TH" sz="2400" dirty="0">
                <a:solidFill>
                  <a:srgbClr val="272753"/>
                </a:solidFill>
                <a:latin typeface="Srinakharinwirot" panose="020B0604020202020204" charset="-34"/>
                <a:cs typeface="Srinakharinwirot" panose="020B0604020202020204" charset="-34"/>
              </a:rPr>
              <a:t>เป็นส่วนหนึ่งของเกณฑ์ เพื่อพิจารณาเข้าสู่ความก้าวหน้าในสายวิชาชีพ ต้น กลาง สูง (</a:t>
            </a:r>
            <a:r>
              <a:rPr lang="en-US" sz="2400" dirty="0">
                <a:solidFill>
                  <a:srgbClr val="272753"/>
                </a:solidFill>
                <a:latin typeface="Srinakharinwirot" panose="020B0604020202020204" charset="-34"/>
                <a:cs typeface="Srinakharinwirot" panose="020B0604020202020204" charset="-34"/>
              </a:rPr>
              <a:t>Career path</a:t>
            </a:r>
            <a:r>
              <a:rPr lang="th-TH" sz="2400" dirty="0">
                <a:solidFill>
                  <a:srgbClr val="272753"/>
                </a:solidFill>
                <a:latin typeface="Srinakharinwirot" panose="020B0604020202020204" charset="-34"/>
                <a:cs typeface="Srinakharinwirot" panose="020B0604020202020204" charset="-34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79DBF-5C0A-DCD6-5429-DD1B06B9E85A}"/>
              </a:ext>
            </a:extLst>
          </p:cNvPr>
          <p:cNvSpPr txBox="1"/>
          <p:nvPr/>
        </p:nvSpPr>
        <p:spPr>
          <a:xfrm>
            <a:off x="4996150" y="1532001"/>
            <a:ext cx="40156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ประเมินสมรรถนะตามตำแหน่งงาน (</a:t>
            </a:r>
            <a:r>
              <a:rPr lang="en-US" sz="1800" dirty="0">
                <a:latin typeface="Srinakharinwirot" panose="020B0604020202020204" charset="-34"/>
                <a:cs typeface="Srinakharinwirot" panose="020B0604020202020204" charset="-34"/>
              </a:rPr>
              <a:t>Gap  Assessment</a:t>
            </a: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)  </a:t>
            </a:r>
          </a:p>
          <a:p>
            <a:endParaRPr lang="th-TH" sz="1800" dirty="0">
              <a:latin typeface="Srinakharinwirot" panose="020B0604020202020204" charset="-34"/>
              <a:cs typeface="Srinakharinwirot" panose="020B0604020202020204" charset="-3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800" u="sng" dirty="0">
                <a:latin typeface="Srinakharinwirot" panose="020B0604020202020204" charset="-34"/>
                <a:cs typeface="Srinakharinwirot" panose="020B0604020202020204" charset="-34"/>
              </a:rPr>
              <a:t>เพื่อการพัฒนา ทักษะ ความรู้ </a:t>
            </a: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ตามวิชาชีพตามที่มหาวิทยาลัยกำหนด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800" dirty="0">
                <a:latin typeface="Srinakharinwirot" panose="020B0604020202020204" charset="-34"/>
                <a:cs typeface="Srinakharinwirot" panose="020B0604020202020204" charset="-34"/>
              </a:rPr>
              <a:t>เพื่อก่อให้เกิดการเรียนรู้และพัฒนาตนเอง ตามแผนพัฒนารายบุคคล </a:t>
            </a:r>
            <a:r>
              <a:rPr lang="en-US" sz="1800" dirty="0">
                <a:latin typeface="Srinakharinwirot" panose="020B0604020202020204" charset="-34"/>
                <a:cs typeface="Srinakharinwirot" panose="020B0604020202020204" charset="-34"/>
              </a:rPr>
              <a:t>IDP</a:t>
            </a:r>
            <a:endParaRPr lang="th-TH" sz="1800" dirty="0">
              <a:latin typeface="Srinakharinwirot" panose="020B0604020202020204" charset="-34"/>
              <a:cs typeface="Srinakharinwirot" panose="020B060402020202020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D4557-23BC-9114-F62B-5A18273FF9DE}"/>
              </a:ext>
            </a:extLst>
          </p:cNvPr>
          <p:cNvSpPr txBox="1"/>
          <p:nvPr/>
        </p:nvSpPr>
        <p:spPr>
          <a:xfrm>
            <a:off x="636046" y="4365499"/>
            <a:ext cx="3971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tx2"/>
                </a:solidFill>
                <a:latin typeface="Srinakharinwirot" panose="020B0604020202020204" charset="-34"/>
                <a:cs typeface="Srinakharinwirot" panose="020B0604020202020204" charset="-34"/>
              </a:rPr>
              <a:t>เป้าหมาย</a:t>
            </a:r>
            <a:r>
              <a:rPr lang="th-TH" sz="2800" dirty="0">
                <a:latin typeface="Srinakharinwirot" panose="020B0604020202020204" charset="-34"/>
                <a:cs typeface="Srinakharinwirot" panose="020B0604020202020204" charset="-34"/>
              </a:rPr>
              <a:t> </a:t>
            </a:r>
            <a:r>
              <a:rPr lang="en-US" sz="2800" dirty="0">
                <a:latin typeface="Srinakharinwirot" panose="020B0604020202020204" charset="-34"/>
                <a:cs typeface="Srinakharinwirot" panose="020B0604020202020204" charset="-34"/>
              </a:rPr>
              <a:t>: </a:t>
            </a:r>
            <a:r>
              <a:rPr lang="th-TH" sz="2800" dirty="0">
                <a:solidFill>
                  <a:srgbClr val="272753"/>
                </a:solidFill>
                <a:latin typeface="Srinakharinwirot" panose="020B0604020202020204" charset="-34"/>
                <a:cs typeface="Srinakharinwirot" panose="020B0604020202020204" charset="-34"/>
              </a:rPr>
              <a:t>ขึ้นเงินเดือน</a:t>
            </a:r>
          </a:p>
        </p:txBody>
      </p:sp>
    </p:spTree>
    <p:extLst>
      <p:ext uri="{BB962C8B-B14F-4D97-AF65-F5344CB8AC3E}">
        <p14:creationId xmlns:p14="http://schemas.microsoft.com/office/powerpoint/2010/main" val="118040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DD2D9-EC0A-459A-82F7-DA3E0CEB0A34}"/>
              </a:ext>
            </a:extLst>
          </p:cNvPr>
          <p:cNvSpPr txBox="1"/>
          <p:nvPr/>
        </p:nvSpPr>
        <p:spPr>
          <a:xfrm>
            <a:off x="925032" y="412491"/>
            <a:ext cx="761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&lt;&lt; </a:t>
            </a:r>
            <a:r>
              <a:rPr lang="th-TH" sz="28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เกณฑ์แสดงผู้รับผิดชอบในการประเมินโดยภาพรวม</a:t>
            </a:r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&gt;&gt;</a:t>
            </a:r>
            <a:endParaRPr lang="th-TH" sz="2800" dirty="0">
              <a:solidFill>
                <a:srgbClr val="7030A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1085736" y="1648420"/>
            <a:ext cx="7289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ผู้ประเมินควรเป็นผู้บังคับบัญชาที่เหนือขึ้นไป 1 ลำดับ เพื่อให้การประเมินมีความน่าเชื่อถือและสะท้อนภาพที่แท้จริงได้มากที่สุด และกำหนดแนวทางการพัฒนาของแต่ละบุคคล</a:t>
            </a:r>
            <a:b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</a:b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ได้อย่างเหมาะสม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36CE2AE-D722-4EAE-A3B4-352B045B3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99745"/>
              </p:ext>
            </p:extLst>
          </p:nvPr>
        </p:nvGraphicFramePr>
        <p:xfrm>
          <a:off x="893133" y="2950529"/>
          <a:ext cx="7610684" cy="1228070"/>
        </p:xfrm>
        <a:graphic>
          <a:graphicData uri="http://schemas.openxmlformats.org/drawingml/2006/table">
            <a:tbl>
              <a:tblPr firstRow="1" firstCol="1" bandRow="1"/>
              <a:tblGrid>
                <a:gridCol w="380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accent4"/>
                          </a:solidFill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ผู้รับการพัฒนา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  <a:latin typeface="Srinakharinwirot" panose="00000500000000000000" pitchFamily="2" charset="-34"/>
                        <a:ea typeface="Calibri" panose="020F0502020204030204" pitchFamily="34" charset="0"/>
                        <a:cs typeface="Srinakharinwirot" panose="00000500000000000000" pitchFamily="2" charset="-34"/>
                      </a:endParaRPr>
                    </a:p>
                  </a:txBody>
                  <a:tcPr marL="56697" marR="56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accent4"/>
                          </a:solidFill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ผู้บังคับบัญชา/ผู้ประเมิน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  <a:latin typeface="Srinakharinwirot" panose="00000500000000000000" pitchFamily="2" charset="-34"/>
                        <a:ea typeface="Calibri" panose="020F0502020204030204" pitchFamily="34" charset="0"/>
                        <a:cs typeface="Srinakharinwirot" panose="00000500000000000000" pitchFamily="2" charset="-34"/>
                      </a:endParaRPr>
                    </a:p>
                  </a:txBody>
                  <a:tcPr marL="56697" marR="56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บุคลากรระดับปฏิบัติการ /วิชาชีพเฉพาะ </a:t>
                      </a:r>
                      <a:r>
                        <a:rPr lang="en-US" sz="1600" b="0" dirty="0"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/</a:t>
                      </a:r>
                      <a:r>
                        <a:rPr lang="th-TH" sz="1600" b="0" dirty="0"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บริการ</a:t>
                      </a:r>
                      <a:endParaRPr lang="en-US" sz="1600" b="0" dirty="0">
                        <a:effectLst/>
                        <a:latin typeface="Srinakharinwirot" panose="00000500000000000000" pitchFamily="2" charset="-34"/>
                        <a:ea typeface="Calibri" panose="020F0502020204030204" pitchFamily="34" charset="0"/>
                        <a:cs typeface="Srinakharinwirot" panose="00000500000000000000" pitchFamily="2" charset="-34"/>
                      </a:endParaRPr>
                    </a:p>
                  </a:txBody>
                  <a:tcPr marL="56697" marR="56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หัวหน้างานหรือหัวหน้าส่วนงาน</a:t>
                      </a:r>
                      <a:endParaRPr lang="en-US" sz="1600" b="0" dirty="0">
                        <a:effectLst/>
                        <a:latin typeface="Srinakharinwirot" panose="00000500000000000000" pitchFamily="2" charset="-34"/>
                        <a:ea typeface="Calibri" panose="020F0502020204030204" pitchFamily="34" charset="0"/>
                        <a:cs typeface="Srinakharinwirot" panose="00000500000000000000" pitchFamily="2" charset="-34"/>
                      </a:endParaRPr>
                    </a:p>
                  </a:txBody>
                  <a:tcPr marL="56697" marR="56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บุคลากระดับหัวหน้างาน</a:t>
                      </a:r>
                      <a:endParaRPr lang="en-US" sz="1600" b="0" dirty="0">
                        <a:effectLst/>
                        <a:latin typeface="Srinakharinwirot" panose="00000500000000000000" pitchFamily="2" charset="-34"/>
                        <a:ea typeface="Calibri" panose="020F0502020204030204" pitchFamily="34" charset="0"/>
                        <a:cs typeface="Srinakharinwirot" panose="00000500000000000000" pitchFamily="2" charset="-34"/>
                      </a:endParaRPr>
                    </a:p>
                  </a:txBody>
                  <a:tcPr marL="56697" marR="56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Srinakharinwirot" panose="00000500000000000000" pitchFamily="2" charset="-34"/>
                          <a:ea typeface="Calibri" panose="020F0502020204030204" pitchFamily="34" charset="0"/>
                          <a:cs typeface="Srinakharinwirot" panose="00000500000000000000" pitchFamily="2" charset="-34"/>
                        </a:rPr>
                        <a:t>หัวหน้าส่วนงาน</a:t>
                      </a:r>
                      <a:endParaRPr lang="en-US" sz="1600" b="0" dirty="0">
                        <a:effectLst/>
                        <a:latin typeface="Srinakharinwirot" panose="00000500000000000000" pitchFamily="2" charset="-34"/>
                        <a:ea typeface="Calibri" panose="020F0502020204030204" pitchFamily="34" charset="0"/>
                        <a:cs typeface="Srinakharinwirot" panose="00000500000000000000" pitchFamily="2" charset="-34"/>
                      </a:endParaRPr>
                    </a:p>
                  </a:txBody>
                  <a:tcPr marL="56697" marR="56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8;p42">
            <a:extLst>
              <a:ext uri="{FF2B5EF4-FFF2-40B4-BE49-F238E27FC236}">
                <a16:creationId xmlns:a16="http://schemas.microsoft.com/office/drawing/2014/main" id="{13E1F6D5-F3AB-4337-9888-B5005C41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6707" y="338711"/>
            <a:ext cx="684634" cy="6772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02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DD2D9-EC0A-459A-82F7-DA3E0CEB0A34}"/>
              </a:ext>
            </a:extLst>
          </p:cNvPr>
          <p:cNvSpPr txBox="1"/>
          <p:nvPr/>
        </p:nvSpPr>
        <p:spPr>
          <a:xfrm>
            <a:off x="925032" y="412491"/>
            <a:ext cx="710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&lt;&lt; </a:t>
            </a:r>
            <a:r>
              <a:rPr lang="th-TH" sz="2800" u="sng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วิธีการพัฒนาและแนวทางการกำหนดหลักสูตร</a:t>
            </a:r>
            <a:r>
              <a:rPr lang="en-US" sz="28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&gt;&gt;</a:t>
            </a:r>
            <a:endParaRPr lang="th-TH" sz="2800" dirty="0">
              <a:solidFill>
                <a:srgbClr val="7030A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F77B7-1F89-4842-BAEC-51AE5C4D32C5}"/>
              </a:ext>
            </a:extLst>
          </p:cNvPr>
          <p:cNvSpPr/>
          <p:nvPr/>
        </p:nvSpPr>
        <p:spPr>
          <a:xfrm>
            <a:off x="809289" y="1457034"/>
            <a:ext cx="7728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การกำหนดวิธีการพัฒนา หลักสูตร/ เรื่อง/ หัวข้อ ขึ้นอยู่กับผลการประเมินช่องว่าสมรรถนะ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Gap)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โดยคำนึงถึงหลักการเรียนรู้แบบ 70:20:10 ซึ่ง 70% </a:t>
            </a:r>
            <a:endParaRPr lang="en-US" sz="18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  <a:p>
            <a:pPr algn="thaiDist"/>
            <a:endParaRPr lang="th-TH" sz="18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  <a:p>
            <a:pPr algn="thaiDist"/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    - 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70% เกิดจากประสบการณ์จากการทำงาน ลงมือปฏิบัติ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Experiential Learning) </a:t>
            </a:r>
          </a:p>
          <a:p>
            <a:pPr algn="thaiDist"/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    -  20 %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เกิดจากการได้รับข้อมูลย้อนกลับโดยกระบวนการสอนงาน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Coaching) </a:t>
            </a:r>
          </a:p>
          <a:p>
            <a:pPr algn="thaiDist"/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        - 10 % </a:t>
            </a:r>
            <a:r>
              <a:rPr lang="th-TH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เกิดจากการเข้าฝึกอบรมหรือการเรียนรู้ด้วยตนเอง  (</a:t>
            </a:r>
            <a:r>
              <a:rPr lang="en-US" sz="1800" dirty="0">
                <a:latin typeface="Srinakharinwirot" panose="00000500000000000000" pitchFamily="2" charset="-34"/>
                <a:cs typeface="Srinakharinwirot" panose="00000500000000000000" pitchFamily="2" charset="-34"/>
              </a:rPr>
              <a:t>Training/Self-Learning)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642ED7-9AE5-42C5-A1C0-29088A3764A4}"/>
              </a:ext>
            </a:extLst>
          </p:cNvPr>
          <p:cNvSpPr/>
          <p:nvPr/>
        </p:nvSpPr>
        <p:spPr>
          <a:xfrm>
            <a:off x="1119673" y="3658254"/>
            <a:ext cx="7107885" cy="87121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7030A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***โดยในการกำหนดนั้นวิธีการสามารถกำหนดได้หลายวิธี โดยการกำหนดจะมาจากผู้บังคับบัญชาและผู้รับการพัฒนากำหนดร่วมกัน ***</a:t>
            </a:r>
          </a:p>
        </p:txBody>
      </p:sp>
    </p:spTree>
    <p:extLst>
      <p:ext uri="{BB962C8B-B14F-4D97-AF65-F5344CB8AC3E}">
        <p14:creationId xmlns:p14="http://schemas.microsoft.com/office/powerpoint/2010/main" val="3444506254"/>
      </p:ext>
    </p:extLst>
  </p:cSld>
  <p:clrMapOvr>
    <a:masterClrMapping/>
  </p:clrMapOvr>
</p:sld>
</file>

<file path=ppt/theme/theme1.xml><?xml version="1.0" encoding="utf-8"?>
<a:theme xmlns:a="http://schemas.openxmlformats.org/drawingml/2006/main" name="PR Consulting by Slidesgo">
  <a:themeElements>
    <a:clrScheme name="Simple Light">
      <a:dk1>
        <a:srgbClr val="272753"/>
      </a:dk1>
      <a:lt1>
        <a:srgbClr val="ECEDF3"/>
      </a:lt1>
      <a:dk2>
        <a:srgbClr val="8680BC"/>
      </a:dk2>
      <a:lt2>
        <a:srgbClr val="F1662D"/>
      </a:lt2>
      <a:accent1>
        <a:srgbClr val="EA8A4F"/>
      </a:accent1>
      <a:accent2>
        <a:srgbClr val="CACDCF"/>
      </a:accent2>
      <a:accent3>
        <a:srgbClr val="1D1848"/>
      </a:accent3>
      <a:accent4>
        <a:srgbClr val="FFFFFF"/>
      </a:accent4>
      <a:accent5>
        <a:srgbClr val="25408F"/>
      </a:accent5>
      <a:accent6>
        <a:srgbClr val="F68F4F"/>
      </a:accent6>
      <a:hlink>
        <a:srgbClr val="2727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b4bcde6-15bb-4303-abd6-222954d16162" xsi:nil="true"/>
    <lcf76f155ced4ddcb4097134ff3c332f xmlns="68951633-0b4d-48dd-b7a7-1af221ad20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A703842B7F244B415B7C8B577F35E" ma:contentTypeVersion="16" ma:contentTypeDescription="Create a new document." ma:contentTypeScope="" ma:versionID="0f4a4943981d012a8b6c4da6c0a9cc9d">
  <xsd:schema xmlns:xsd="http://www.w3.org/2001/XMLSchema" xmlns:xs="http://www.w3.org/2001/XMLSchema" xmlns:p="http://schemas.microsoft.com/office/2006/metadata/properties" xmlns:ns1="http://schemas.microsoft.com/sharepoint/v3" xmlns:ns2="68951633-0b4d-48dd-b7a7-1af221ad203b" xmlns:ns3="1b4bcde6-15bb-4303-abd6-222954d16162" targetNamespace="http://schemas.microsoft.com/office/2006/metadata/properties" ma:root="true" ma:fieldsID="7c5c15d3a97ac44b220e91b915bab12b" ns1:_="" ns2:_="" ns3:_="">
    <xsd:import namespace="http://schemas.microsoft.com/sharepoint/v3"/>
    <xsd:import namespace="68951633-0b4d-48dd-b7a7-1af221ad203b"/>
    <xsd:import namespace="1b4bcde6-15bb-4303-abd6-222954d161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51633-0b4d-48dd-b7a7-1af221ad2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bcde6-15bb-4303-abd6-222954d1616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7dfe57a-b53c-40fc-9b64-bd7dd364b3db}" ma:internalName="TaxCatchAll" ma:showField="CatchAllData" ma:web="1b4bcde6-15bb-4303-abd6-222954d161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2E2B5F-F73C-447A-B1A3-BE705FD8141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b4bcde6-15bb-4303-abd6-222954d16162"/>
    <ds:schemaRef ds:uri="68951633-0b4d-48dd-b7a7-1af221ad203b"/>
  </ds:schemaRefs>
</ds:datastoreItem>
</file>

<file path=customXml/itemProps2.xml><?xml version="1.0" encoding="utf-8"?>
<ds:datastoreItem xmlns:ds="http://schemas.openxmlformats.org/officeDocument/2006/customXml" ds:itemID="{97B38617-A99D-4DBA-ADE9-F10753AD5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951633-0b4d-48dd-b7a7-1af221ad203b"/>
    <ds:schemaRef ds:uri="1b4bcde6-15bb-4303-abd6-222954d16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D0A390-31B2-4A02-962D-CCAFE306A6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1036</Words>
  <Application>Microsoft Office PowerPoint</Application>
  <PresentationFormat>On-screen Show (16:9)</PresentationFormat>
  <Paragraphs>134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Wingdings</vt:lpstr>
      <vt:lpstr>Srinakharinwirot</vt:lpstr>
      <vt:lpstr>Oswald Medium</vt:lpstr>
      <vt:lpstr>Roboto Condensed Light</vt:lpstr>
      <vt:lpstr>Oswald SemiBold</vt:lpstr>
      <vt:lpstr>Arial</vt:lpstr>
      <vt:lpstr>Calibri</vt:lpstr>
      <vt:lpstr>TH SarabunIT๙</vt:lpstr>
      <vt:lpstr>Livvic</vt:lpstr>
      <vt:lpstr>Fjalla One</vt:lpstr>
      <vt:lpstr>Roboto</vt:lpstr>
      <vt:lpstr>PR Consulting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02</vt:lpstr>
      <vt:lpstr>02</vt:lpstr>
      <vt:lpstr>02</vt:lpstr>
      <vt:lpstr>02</vt:lpstr>
      <vt:lpstr>02</vt:lpstr>
      <vt:lpstr>02</vt:lpstr>
      <vt:lpstr>02</vt:lpstr>
      <vt:lpstr>02</vt:lpstr>
      <vt:lpstr>03</vt:lpstr>
      <vt:lpstr>03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Noon-PC</dc:creator>
  <cp:lastModifiedBy>MAYTIYA SIROROS</cp:lastModifiedBy>
  <cp:revision>118</cp:revision>
  <dcterms:modified xsi:type="dcterms:W3CDTF">2022-05-10T11:36:14Z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0x010100638A703842B7F244B415B7C8B577F35E</vt:lpwstr>
  </property>
  <property fmtid="{D5CDD505-2E9C-101B-9397-08002B2CF9AE}" pid="3" name="MediaServiceImageTags">
    <vt:lpwstr/>
  </property>
</Properties>
</file>